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Horizon" charset="1" panose="02000500000000000000"/>
      <p:regular r:id="rId28"/>
    </p:embeddedFont>
    <p:embeddedFont>
      <p:font typeface="Agrandir Grand Heavy" charset="1" panose="00000A07000000000000"/>
      <p:regular r:id="rId29"/>
    </p:embeddedFont>
    <p:embeddedFont>
      <p:font typeface="Garet" charset="1" panose="00000000000000000000"/>
      <p:regular r:id="rId30"/>
    </p:embeddedFont>
    <p:embeddedFont>
      <p:font typeface="Montserrat Classic" charset="1" panose="00000500000000000000"/>
      <p:regular r:id="rId31"/>
    </p:embeddedFont>
    <p:embeddedFont>
      <p:font typeface="Montserrat Classic Bold" charset="1" panose="00000800000000000000"/>
      <p:regular r:id="rId32"/>
    </p:embeddedFont>
    <p:embeddedFont>
      <p:font typeface="Garet Heavy" charset="1" panose="00000000000000000000"/>
      <p:regular r:id="rId33"/>
    </p:embeddedFont>
    <p:embeddedFont>
      <p:font typeface="Norwester" charset="1" panose="00000506000000000000"/>
      <p:regular r:id="rId34"/>
    </p:embeddedFont>
    <p:embeddedFont>
      <p:font typeface="Telegraf Heavy" charset="1" panose="00000A00000000000000"/>
      <p:regular r:id="rId35"/>
    </p:embeddedFont>
    <p:embeddedFont>
      <p:font typeface="Telegraf Bold" charset="1" panose="00000800000000000000"/>
      <p:regular r:id="rId36"/>
    </p:embeddedFont>
    <p:embeddedFont>
      <p:font typeface="Telegraf" charset="1" panose="00000500000000000000"/>
      <p:regular r:id="rId37"/>
    </p:embeddedFont>
    <p:embeddedFont>
      <p:font typeface="Garet Bold" charset="1" panose="000000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40.png" Type="http://schemas.openxmlformats.org/officeDocument/2006/relationships/image"/><Relationship Id="rId6" Target="../media/image18.pn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5.pn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12" Target="../media/image20.jpeg" Type="http://schemas.openxmlformats.org/officeDocument/2006/relationships/image"/><Relationship Id="rId13" Target="../media/image21.jpeg" Type="http://schemas.openxmlformats.org/officeDocument/2006/relationships/image"/><Relationship Id="rId14" Target="../media/image22.png" Type="http://schemas.openxmlformats.org/officeDocument/2006/relationships/image"/><Relationship Id="rId15" Target="../media/image23.jpe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47.png" Type="http://schemas.openxmlformats.org/officeDocument/2006/relationships/image"/><Relationship Id="rId7" Target="../media/image5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4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20105"/>
        </a:solidFill>
      </p:bgPr>
    </p:bg>
    <p:spTree>
      <p:nvGrpSpPr>
        <p:cNvPr id="1" name=""/>
        <p:cNvGrpSpPr/>
        <p:nvPr/>
      </p:nvGrpSpPr>
      <p:grpSpPr>
        <a:xfrm>
          <a:off x="0" y="0"/>
          <a:ext cx="0" cy="0"/>
          <a:chOff x="0" y="0"/>
          <a:chExt cx="0" cy="0"/>
        </a:xfrm>
      </p:grpSpPr>
      <p:sp>
        <p:nvSpPr>
          <p:cNvPr name="Freeform 2" id="2"/>
          <p:cNvSpPr/>
          <p:nvPr/>
        </p:nvSpPr>
        <p:spPr>
          <a:xfrm flipH="false" flipV="false" rot="0">
            <a:off x="16221578" y="-794200"/>
            <a:ext cx="4511137" cy="4155885"/>
          </a:xfrm>
          <a:custGeom>
            <a:avLst/>
            <a:gdLst/>
            <a:ahLst/>
            <a:cxnLst/>
            <a:rect r="r" b="b" t="t" l="l"/>
            <a:pathLst>
              <a:path h="4155885" w="4511137">
                <a:moveTo>
                  <a:pt x="0" y="0"/>
                </a:moveTo>
                <a:lnTo>
                  <a:pt x="4511137" y="0"/>
                </a:lnTo>
                <a:lnTo>
                  <a:pt x="4511137" y="4155885"/>
                </a:lnTo>
                <a:lnTo>
                  <a:pt x="0" y="4155885"/>
                </a:lnTo>
                <a:lnTo>
                  <a:pt x="0" y="0"/>
                </a:lnTo>
                <a:close/>
              </a:path>
            </a:pathLst>
          </a:custGeom>
          <a:blipFill>
            <a:blip r:embed="rId2"/>
            <a:stretch>
              <a:fillRect l="0" t="0" r="0" b="0"/>
            </a:stretch>
          </a:blipFill>
        </p:spPr>
      </p:sp>
      <p:sp>
        <p:nvSpPr>
          <p:cNvPr name="Freeform 3" id="3"/>
          <p:cNvSpPr/>
          <p:nvPr/>
        </p:nvSpPr>
        <p:spPr>
          <a:xfrm flipH="false" flipV="false" rot="-5400000">
            <a:off x="-670917" y="7598876"/>
            <a:ext cx="3478255" cy="3572021"/>
          </a:xfrm>
          <a:custGeom>
            <a:avLst/>
            <a:gdLst/>
            <a:ahLst/>
            <a:cxnLst/>
            <a:rect r="r" b="b" t="t" l="l"/>
            <a:pathLst>
              <a:path h="3572021" w="3478255">
                <a:moveTo>
                  <a:pt x="0" y="0"/>
                </a:moveTo>
                <a:lnTo>
                  <a:pt x="3478255" y="0"/>
                </a:lnTo>
                <a:lnTo>
                  <a:pt x="3478255" y="3572020"/>
                </a:lnTo>
                <a:lnTo>
                  <a:pt x="0" y="3572020"/>
                </a:lnTo>
                <a:lnTo>
                  <a:pt x="0" y="0"/>
                </a:lnTo>
                <a:close/>
              </a:path>
            </a:pathLst>
          </a:custGeom>
          <a:blipFill>
            <a:blip r:embed="rId3"/>
            <a:stretch>
              <a:fillRect l="0" t="0" r="0" b="0"/>
            </a:stretch>
          </a:blipFill>
        </p:spPr>
      </p:sp>
      <p:sp>
        <p:nvSpPr>
          <p:cNvPr name="Freeform 4" id="4"/>
          <p:cNvSpPr/>
          <p:nvPr/>
        </p:nvSpPr>
        <p:spPr>
          <a:xfrm flipH="false" flipV="false" rot="0">
            <a:off x="47152" y="354275"/>
            <a:ext cx="1848796" cy="1858936"/>
          </a:xfrm>
          <a:custGeom>
            <a:avLst/>
            <a:gdLst/>
            <a:ahLst/>
            <a:cxnLst/>
            <a:rect r="r" b="b" t="t" l="l"/>
            <a:pathLst>
              <a:path h="1858936" w="1848796">
                <a:moveTo>
                  <a:pt x="0" y="0"/>
                </a:moveTo>
                <a:lnTo>
                  <a:pt x="1848796" y="0"/>
                </a:lnTo>
                <a:lnTo>
                  <a:pt x="1848796" y="1858936"/>
                </a:lnTo>
                <a:lnTo>
                  <a:pt x="0" y="18589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17999" y="2213211"/>
            <a:ext cx="650211" cy="650211"/>
          </a:xfrm>
          <a:custGeom>
            <a:avLst/>
            <a:gdLst/>
            <a:ahLst/>
            <a:cxnLst/>
            <a:rect r="r" b="b" t="t" l="l"/>
            <a:pathLst>
              <a:path h="650211" w="650211">
                <a:moveTo>
                  <a:pt x="0" y="0"/>
                </a:moveTo>
                <a:lnTo>
                  <a:pt x="650212" y="0"/>
                </a:lnTo>
                <a:lnTo>
                  <a:pt x="650212" y="650211"/>
                </a:lnTo>
                <a:lnTo>
                  <a:pt x="0" y="6502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15809566" y="8328832"/>
            <a:ext cx="1848796" cy="1858936"/>
          </a:xfrm>
          <a:custGeom>
            <a:avLst/>
            <a:gdLst/>
            <a:ahLst/>
            <a:cxnLst/>
            <a:rect r="r" b="b" t="t" l="l"/>
            <a:pathLst>
              <a:path h="1858936" w="1848796">
                <a:moveTo>
                  <a:pt x="0" y="0"/>
                </a:moveTo>
                <a:lnTo>
                  <a:pt x="1848796" y="0"/>
                </a:lnTo>
                <a:lnTo>
                  <a:pt x="1848796" y="1858936"/>
                </a:lnTo>
                <a:lnTo>
                  <a:pt x="0" y="18589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0800000">
            <a:off x="17259300" y="7685903"/>
            <a:ext cx="650211" cy="650211"/>
          </a:xfrm>
          <a:custGeom>
            <a:avLst/>
            <a:gdLst/>
            <a:ahLst/>
            <a:cxnLst/>
            <a:rect r="r" b="b" t="t" l="l"/>
            <a:pathLst>
              <a:path h="650211" w="650211">
                <a:moveTo>
                  <a:pt x="0" y="0"/>
                </a:moveTo>
                <a:lnTo>
                  <a:pt x="650211" y="0"/>
                </a:lnTo>
                <a:lnTo>
                  <a:pt x="650211" y="650211"/>
                </a:lnTo>
                <a:lnTo>
                  <a:pt x="0" y="6502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1416" y="6099777"/>
            <a:ext cx="2260232" cy="1398800"/>
          </a:xfrm>
          <a:custGeom>
            <a:avLst/>
            <a:gdLst/>
            <a:ahLst/>
            <a:cxnLst/>
            <a:rect r="r" b="b" t="t" l="l"/>
            <a:pathLst>
              <a:path h="1398800" w="2260232">
                <a:moveTo>
                  <a:pt x="0" y="0"/>
                </a:moveTo>
                <a:lnTo>
                  <a:pt x="2260232" y="0"/>
                </a:lnTo>
                <a:lnTo>
                  <a:pt x="2260232" y="1398801"/>
                </a:lnTo>
                <a:lnTo>
                  <a:pt x="0" y="13988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3177877" y="2213211"/>
            <a:ext cx="11349760" cy="7095133"/>
          </a:xfrm>
          <a:custGeom>
            <a:avLst/>
            <a:gdLst/>
            <a:ahLst/>
            <a:cxnLst/>
            <a:rect r="r" b="b" t="t" l="l"/>
            <a:pathLst>
              <a:path h="7095133" w="11349760">
                <a:moveTo>
                  <a:pt x="0" y="0"/>
                </a:moveTo>
                <a:lnTo>
                  <a:pt x="11349760" y="0"/>
                </a:lnTo>
                <a:lnTo>
                  <a:pt x="11349760" y="7095132"/>
                </a:lnTo>
                <a:lnTo>
                  <a:pt x="0" y="7095132"/>
                </a:lnTo>
                <a:lnTo>
                  <a:pt x="0" y="0"/>
                </a:lnTo>
                <a:close/>
              </a:path>
            </a:pathLst>
          </a:custGeom>
          <a:blipFill>
            <a:blip r:embed="rId10"/>
            <a:stretch>
              <a:fillRect l="0" t="0" r="0" b="-6643"/>
            </a:stretch>
          </a:blipFill>
        </p:spPr>
      </p:sp>
      <p:sp>
        <p:nvSpPr>
          <p:cNvPr name="TextBox 10" id="10"/>
          <p:cNvSpPr txBox="true"/>
          <p:nvPr/>
        </p:nvSpPr>
        <p:spPr>
          <a:xfrm rot="0">
            <a:off x="2516692" y="297125"/>
            <a:ext cx="13509496" cy="2566297"/>
          </a:xfrm>
          <a:prstGeom prst="rect">
            <a:avLst/>
          </a:prstGeom>
        </p:spPr>
        <p:txBody>
          <a:bodyPr anchor="t" rtlCol="false" tIns="0" lIns="0" bIns="0" rIns="0">
            <a:spAutoFit/>
          </a:bodyPr>
          <a:lstStyle/>
          <a:p>
            <a:pPr algn="ctr">
              <a:lnSpc>
                <a:spcPts val="4698"/>
              </a:lnSpc>
            </a:pPr>
            <a:r>
              <a:rPr lang="en-US" sz="3915">
                <a:solidFill>
                  <a:srgbClr val="FFFFFF"/>
                </a:solidFill>
                <a:latin typeface="Horizon"/>
                <a:ea typeface="Horizon"/>
                <a:cs typeface="Horizon"/>
                <a:sym typeface="Horizon"/>
              </a:rPr>
              <a:t>Analisis Sentimen Pengguna Terhadap Grup Idola JKT48 di Platform Media Sosial X</a:t>
            </a:r>
          </a:p>
          <a:p>
            <a:pPr algn="ctr">
              <a:lnSpc>
                <a:spcPts val="5766"/>
              </a:lnSpc>
            </a:pP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879438" y="1724792"/>
            <a:ext cx="9883723" cy="966582"/>
          </a:xfrm>
          <a:prstGeom prst="rect">
            <a:avLst/>
          </a:prstGeom>
        </p:spPr>
        <p:txBody>
          <a:bodyPr anchor="t" rtlCol="false" tIns="0" lIns="0" bIns="0" rIns="0">
            <a:spAutoFit/>
          </a:bodyPr>
          <a:lstStyle/>
          <a:p>
            <a:pPr algn="r">
              <a:lnSpc>
                <a:spcPts val="7217"/>
              </a:lnSpc>
            </a:pPr>
            <a:r>
              <a:rPr lang="en-US" sz="7217" spc="-72">
                <a:solidFill>
                  <a:srgbClr val="FFFFFF"/>
                </a:solidFill>
                <a:latin typeface="Montserrat Classic Bold"/>
                <a:ea typeface="Montserrat Classic Bold"/>
                <a:cs typeface="Montserrat Classic Bold"/>
                <a:sym typeface="Montserrat Classic Bold"/>
              </a:rPr>
              <a:t>Metode Analisis Data</a:t>
            </a:r>
          </a:p>
        </p:txBody>
      </p:sp>
      <p:sp>
        <p:nvSpPr>
          <p:cNvPr name="TextBox 3" id="3"/>
          <p:cNvSpPr txBox="true"/>
          <p:nvPr/>
        </p:nvSpPr>
        <p:spPr>
          <a:xfrm rot="0">
            <a:off x="1383122" y="4002422"/>
            <a:ext cx="14214737" cy="4470381"/>
          </a:xfrm>
          <a:prstGeom prst="rect">
            <a:avLst/>
          </a:prstGeom>
        </p:spPr>
        <p:txBody>
          <a:bodyPr anchor="t" rtlCol="false" tIns="0" lIns="0" bIns="0" rIns="0">
            <a:spAutoFit/>
          </a:bodyPr>
          <a:lstStyle/>
          <a:p>
            <a:pPr algn="just" marL="1107690" indent="-553845" lvl="1">
              <a:lnSpc>
                <a:spcPts val="7182"/>
              </a:lnSpc>
              <a:buAutoNum type="arabicPeriod" startAt="1"/>
            </a:pPr>
            <a:r>
              <a:rPr lang="en-US" sz="5130">
                <a:solidFill>
                  <a:srgbClr val="FFFFFF"/>
                </a:solidFill>
                <a:latin typeface="Montserrat Classic"/>
                <a:ea typeface="Montserrat Classic"/>
                <a:cs typeface="Montserrat Classic"/>
                <a:sym typeface="Montserrat Classic"/>
              </a:rPr>
              <a:t>Pra-Pemrosesan Data</a:t>
            </a:r>
          </a:p>
          <a:p>
            <a:pPr algn="just" marL="1107690" indent="-553845" lvl="1">
              <a:lnSpc>
                <a:spcPts val="7182"/>
              </a:lnSpc>
              <a:buAutoNum type="arabicPeriod" startAt="1"/>
            </a:pPr>
            <a:r>
              <a:rPr lang="en-US" sz="5130">
                <a:solidFill>
                  <a:srgbClr val="FFFFFF"/>
                </a:solidFill>
                <a:latin typeface="Montserrat Classic"/>
                <a:ea typeface="Montserrat Classic"/>
                <a:cs typeface="Montserrat Classic"/>
                <a:sym typeface="Montserrat Classic"/>
              </a:rPr>
              <a:t> Pendefinisian Leksikon Sentimen</a:t>
            </a:r>
          </a:p>
          <a:p>
            <a:pPr algn="just" marL="1107690" indent="-553845" lvl="1">
              <a:lnSpc>
                <a:spcPts val="7182"/>
              </a:lnSpc>
              <a:buAutoNum type="arabicPeriod" startAt="1"/>
            </a:pPr>
            <a:r>
              <a:rPr lang="en-US" sz="5130">
                <a:solidFill>
                  <a:srgbClr val="FFFFFF"/>
                </a:solidFill>
                <a:latin typeface="Montserrat Classic"/>
                <a:ea typeface="Montserrat Classic"/>
                <a:cs typeface="Montserrat Classic"/>
                <a:sym typeface="Montserrat Classic"/>
              </a:rPr>
              <a:t> Klasifikasi Sentimen</a:t>
            </a:r>
          </a:p>
          <a:p>
            <a:pPr algn="just" marL="1107690" indent="-553845" lvl="1">
              <a:lnSpc>
                <a:spcPts val="7182"/>
              </a:lnSpc>
              <a:buAutoNum type="arabicPeriod" startAt="1"/>
            </a:pPr>
            <a:r>
              <a:rPr lang="en-US" sz="5130">
                <a:solidFill>
                  <a:srgbClr val="FFFFFF"/>
                </a:solidFill>
                <a:latin typeface="Montserrat Classic"/>
                <a:ea typeface="Montserrat Classic"/>
                <a:cs typeface="Montserrat Classic"/>
                <a:sym typeface="Montserrat Classic"/>
              </a:rPr>
              <a:t> Visualisasi Data</a:t>
            </a:r>
          </a:p>
          <a:p>
            <a:pPr algn="just" marL="1107690" indent="-553845" lvl="1">
              <a:lnSpc>
                <a:spcPts val="7182"/>
              </a:lnSpc>
              <a:buAutoNum type="arabicPeriod" startAt="1"/>
            </a:pPr>
            <a:r>
              <a:rPr lang="en-US" sz="5130">
                <a:solidFill>
                  <a:srgbClr val="FFFFFF"/>
                </a:solidFill>
                <a:latin typeface="Montserrat Classic"/>
                <a:ea typeface="Montserrat Classic"/>
                <a:cs typeface="Montserrat Classic"/>
                <a:sym typeface="Montserrat Classic"/>
              </a:rPr>
              <a:t> Identifikasi Topik</a:t>
            </a:r>
          </a:p>
        </p:txBody>
      </p:sp>
    </p:spTree>
  </p:cSld>
  <p:clrMapOvr>
    <a:masterClrMapping/>
  </p:clrMapOvr>
  <p:transition spd="fast">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26081" y="3668881"/>
            <a:ext cx="7627501" cy="4527554"/>
          </a:xfrm>
          <a:custGeom>
            <a:avLst/>
            <a:gdLst/>
            <a:ahLst/>
            <a:cxnLst/>
            <a:rect r="r" b="b" t="t" l="l"/>
            <a:pathLst>
              <a:path h="4527554" w="7627501">
                <a:moveTo>
                  <a:pt x="0" y="0"/>
                </a:moveTo>
                <a:lnTo>
                  <a:pt x="7627500" y="0"/>
                </a:lnTo>
                <a:lnTo>
                  <a:pt x="7627500" y="4527554"/>
                </a:lnTo>
                <a:lnTo>
                  <a:pt x="0" y="4527554"/>
                </a:lnTo>
                <a:lnTo>
                  <a:pt x="0" y="0"/>
                </a:lnTo>
                <a:close/>
              </a:path>
            </a:pathLst>
          </a:custGeom>
          <a:blipFill>
            <a:blip r:embed="rId2"/>
            <a:stretch>
              <a:fillRect l="0" t="0" r="0" b="0"/>
            </a:stretch>
          </a:blipFill>
        </p:spPr>
      </p:sp>
      <p:grpSp>
        <p:nvGrpSpPr>
          <p:cNvPr name="Group 3" id="3"/>
          <p:cNvGrpSpPr/>
          <p:nvPr/>
        </p:nvGrpSpPr>
        <p:grpSpPr>
          <a:xfrm rot="0">
            <a:off x="8153581" y="5572609"/>
            <a:ext cx="9863308" cy="4714391"/>
            <a:chOff x="0" y="0"/>
            <a:chExt cx="13151078" cy="6285854"/>
          </a:xfrm>
        </p:grpSpPr>
        <p:sp>
          <p:nvSpPr>
            <p:cNvPr name="TextBox 4" id="4"/>
            <p:cNvSpPr txBox="true"/>
            <p:nvPr/>
          </p:nvSpPr>
          <p:spPr>
            <a:xfrm rot="0">
              <a:off x="0" y="908039"/>
              <a:ext cx="13151078" cy="5377816"/>
            </a:xfrm>
            <a:prstGeom prst="rect">
              <a:avLst/>
            </a:prstGeom>
          </p:spPr>
          <p:txBody>
            <a:bodyPr anchor="t" rtlCol="false" tIns="0" lIns="0" bIns="0" rIns="0">
              <a:spAutoFit/>
            </a:bodyPr>
            <a:lstStyle/>
            <a:p>
              <a:pPr algn="r">
                <a:lnSpc>
                  <a:spcPts val="4619"/>
                </a:lnSpc>
              </a:pPr>
              <a:r>
                <a:rPr lang="en-US" sz="3299">
                  <a:solidFill>
                    <a:srgbClr val="FFFFFF"/>
                  </a:solidFill>
                  <a:latin typeface="Montserrat Classic"/>
                  <a:ea typeface="Montserrat Classic"/>
                  <a:cs typeface="Montserrat Classic"/>
                  <a:sym typeface="Montserrat Classic"/>
                </a:rPr>
                <a:t>Leksikon sentimen NRC digunakan untuk mendeteksi kata-kata yang berkaitan dengan emosi dan sentimen tertentu. </a:t>
              </a:r>
            </a:p>
            <a:p>
              <a:pPr algn="r">
                <a:lnSpc>
                  <a:spcPts val="4619"/>
                </a:lnSpc>
              </a:pPr>
              <a:r>
                <a:rPr lang="en-US" sz="3299">
                  <a:solidFill>
                    <a:srgbClr val="FFFFFF"/>
                  </a:solidFill>
                  <a:latin typeface="Montserrat Classic"/>
                  <a:ea typeface="Montserrat Classic"/>
                  <a:cs typeface="Montserrat Classic"/>
                  <a:sym typeface="Montserrat Classic"/>
                </a:rPr>
                <a:t>Kata-kata dalam tweet dicocokkan dengan kata-kata dalam leksikon ini untuk mengidentifikasi sentimen.</a:t>
              </a:r>
            </a:p>
            <a:p>
              <a:pPr algn="r">
                <a:lnSpc>
                  <a:spcPts val="4619"/>
                </a:lnSpc>
              </a:pPr>
            </a:p>
          </p:txBody>
        </p:sp>
        <p:sp>
          <p:nvSpPr>
            <p:cNvPr name="TextBox 5" id="5"/>
            <p:cNvSpPr txBox="true"/>
            <p:nvPr/>
          </p:nvSpPr>
          <p:spPr>
            <a:xfrm rot="0">
              <a:off x="1670875" y="-76200"/>
              <a:ext cx="11480203" cy="797929"/>
            </a:xfrm>
            <a:prstGeom prst="rect">
              <a:avLst/>
            </a:prstGeom>
          </p:spPr>
          <p:txBody>
            <a:bodyPr anchor="t" rtlCol="false" tIns="0" lIns="0" bIns="0" rIns="0">
              <a:spAutoFit/>
            </a:bodyPr>
            <a:lstStyle/>
            <a:p>
              <a:pPr algn="just">
                <a:lnSpc>
                  <a:spcPts val="4972"/>
                </a:lnSpc>
              </a:pPr>
              <a:r>
                <a:rPr lang="en-US" sz="3551" u="sng">
                  <a:solidFill>
                    <a:srgbClr val="FFFFFF"/>
                  </a:solidFill>
                  <a:latin typeface="Montserrat Classic Bold"/>
                  <a:ea typeface="Montserrat Classic Bold"/>
                  <a:cs typeface="Montserrat Classic Bold"/>
                  <a:sym typeface="Montserrat Classic Bold"/>
                </a:rPr>
                <a:t>PENDEFINSIAN LEKSIKON SENTIMEN</a:t>
              </a:r>
            </a:p>
          </p:txBody>
        </p:sp>
      </p:grpSp>
      <p:grpSp>
        <p:nvGrpSpPr>
          <p:cNvPr name="Group 6" id="6"/>
          <p:cNvGrpSpPr/>
          <p:nvPr/>
        </p:nvGrpSpPr>
        <p:grpSpPr>
          <a:xfrm rot="0">
            <a:off x="160014" y="690231"/>
            <a:ext cx="10731994" cy="2414310"/>
            <a:chOff x="0" y="0"/>
            <a:chExt cx="14309326" cy="3219079"/>
          </a:xfrm>
        </p:grpSpPr>
        <p:sp>
          <p:nvSpPr>
            <p:cNvPr name="TextBox 7" id="7"/>
            <p:cNvSpPr txBox="true"/>
            <p:nvPr/>
          </p:nvSpPr>
          <p:spPr>
            <a:xfrm rot="0">
              <a:off x="0" y="-85725"/>
              <a:ext cx="14309326" cy="985314"/>
            </a:xfrm>
            <a:prstGeom prst="rect">
              <a:avLst/>
            </a:prstGeom>
          </p:spPr>
          <p:txBody>
            <a:bodyPr anchor="t" rtlCol="false" tIns="0" lIns="0" bIns="0" rIns="0">
              <a:spAutoFit/>
            </a:bodyPr>
            <a:lstStyle/>
            <a:p>
              <a:pPr algn="just">
                <a:lnSpc>
                  <a:spcPts val="6197"/>
                </a:lnSpc>
              </a:pPr>
              <a:r>
                <a:rPr lang="en-US" sz="4427" u="sng">
                  <a:solidFill>
                    <a:srgbClr val="FFFFFF"/>
                  </a:solidFill>
                  <a:latin typeface="Montserrat Classic Bold"/>
                  <a:ea typeface="Montserrat Classic Bold"/>
                  <a:cs typeface="Montserrat Classic Bold"/>
                  <a:sym typeface="Montserrat Classic Bold"/>
                </a:rPr>
                <a:t>PRA-PEMROSESAN DATA</a:t>
              </a:r>
            </a:p>
          </p:txBody>
        </p:sp>
        <p:sp>
          <p:nvSpPr>
            <p:cNvPr name="TextBox 8" id="8"/>
            <p:cNvSpPr txBox="true"/>
            <p:nvPr/>
          </p:nvSpPr>
          <p:spPr>
            <a:xfrm rot="0">
              <a:off x="0" y="1120404"/>
              <a:ext cx="12534438" cy="2098675"/>
            </a:xfrm>
            <a:prstGeom prst="rect">
              <a:avLst/>
            </a:prstGeom>
          </p:spPr>
          <p:txBody>
            <a:bodyPr anchor="t" rtlCol="false" tIns="0" lIns="0" bIns="0" rIns="0">
              <a:spAutoFit/>
            </a:bodyPr>
            <a:lstStyle/>
            <a:p>
              <a:pPr algn="l">
                <a:lnSpc>
                  <a:spcPts val="4200"/>
                </a:lnSpc>
              </a:pPr>
              <a:r>
                <a:rPr lang="en-US" sz="3000">
                  <a:solidFill>
                    <a:srgbClr val="FFFFFF"/>
                  </a:solidFill>
                  <a:latin typeface="Montserrat Classic"/>
                  <a:ea typeface="Montserrat Classic"/>
                  <a:cs typeface="Montserrat Classic"/>
                  <a:sym typeface="Montserrat Classic"/>
                </a:rPr>
                <a:t>Data yang dikumpulkan dari X dibersihkan untuk menghapus tanda baca, angka, dan karakter khusus.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AutoShape 3" id="3"/>
          <p:cNvSpPr/>
          <p:nvPr/>
        </p:nvSpPr>
        <p:spPr>
          <a:xfrm rot="0">
            <a:off x="11795760" y="9220200"/>
            <a:ext cx="6492240" cy="0"/>
          </a:xfrm>
          <a:prstGeom prst="line">
            <a:avLst/>
          </a:prstGeom>
          <a:ln cap="rnd" w="38100">
            <a:solidFill>
              <a:srgbClr val="FFFFFF"/>
            </a:solidFill>
            <a:prstDash val="solid"/>
            <a:headEnd type="none" len="sm" w="sm"/>
            <a:tailEnd type="none" len="sm" w="sm"/>
          </a:ln>
        </p:spPr>
      </p:sp>
      <p:sp>
        <p:nvSpPr>
          <p:cNvPr name="Freeform 4" id="4"/>
          <p:cNvSpPr/>
          <p:nvPr/>
        </p:nvSpPr>
        <p:spPr>
          <a:xfrm flipH="false" flipV="false" rot="0">
            <a:off x="8005791" y="710973"/>
            <a:ext cx="1737372" cy="1737372"/>
          </a:xfrm>
          <a:custGeom>
            <a:avLst/>
            <a:gdLst/>
            <a:ahLst/>
            <a:cxnLst/>
            <a:rect r="r" b="b" t="t" l="l"/>
            <a:pathLst>
              <a:path h="1737372" w="1737372">
                <a:moveTo>
                  <a:pt x="0" y="0"/>
                </a:moveTo>
                <a:lnTo>
                  <a:pt x="1737372" y="0"/>
                </a:lnTo>
                <a:lnTo>
                  <a:pt x="1737372" y="1737372"/>
                </a:lnTo>
                <a:lnTo>
                  <a:pt x="0" y="1737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8549628"/>
            <a:ext cx="1737372" cy="1737372"/>
          </a:xfrm>
          <a:custGeom>
            <a:avLst/>
            <a:gdLst/>
            <a:ahLst/>
            <a:cxnLst/>
            <a:rect r="r" b="b" t="t" l="l"/>
            <a:pathLst>
              <a:path h="1737372" w="1737372">
                <a:moveTo>
                  <a:pt x="0" y="0"/>
                </a:moveTo>
                <a:lnTo>
                  <a:pt x="1737372" y="0"/>
                </a:lnTo>
                <a:lnTo>
                  <a:pt x="1737372" y="1737372"/>
                </a:lnTo>
                <a:lnTo>
                  <a:pt x="0" y="17373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80545" y="1028700"/>
            <a:ext cx="4675849" cy="7851898"/>
          </a:xfrm>
          <a:custGeom>
            <a:avLst/>
            <a:gdLst/>
            <a:ahLst/>
            <a:cxnLst/>
            <a:rect r="r" b="b" t="t" l="l"/>
            <a:pathLst>
              <a:path h="7851898" w="4675849">
                <a:moveTo>
                  <a:pt x="0" y="0"/>
                </a:moveTo>
                <a:lnTo>
                  <a:pt x="4675849" y="0"/>
                </a:lnTo>
                <a:lnTo>
                  <a:pt x="4675849" y="7851898"/>
                </a:lnTo>
                <a:lnTo>
                  <a:pt x="0" y="7851898"/>
                </a:lnTo>
                <a:lnTo>
                  <a:pt x="0" y="0"/>
                </a:lnTo>
                <a:close/>
              </a:path>
            </a:pathLst>
          </a:custGeom>
          <a:blipFill>
            <a:blip r:embed="rId6"/>
            <a:stretch>
              <a:fillRect l="0" t="0" r="0" b="0"/>
            </a:stretch>
          </a:blipFill>
        </p:spPr>
      </p:sp>
      <p:sp>
        <p:nvSpPr>
          <p:cNvPr name="TextBox 7" id="7"/>
          <p:cNvSpPr txBox="true"/>
          <p:nvPr/>
        </p:nvSpPr>
        <p:spPr>
          <a:xfrm rot="0">
            <a:off x="0" y="2073468"/>
            <a:ext cx="9752621" cy="673554"/>
          </a:xfrm>
          <a:prstGeom prst="rect">
            <a:avLst/>
          </a:prstGeom>
        </p:spPr>
        <p:txBody>
          <a:bodyPr anchor="t" rtlCol="false" tIns="0" lIns="0" bIns="0" rIns="0">
            <a:spAutoFit/>
          </a:bodyPr>
          <a:lstStyle/>
          <a:p>
            <a:pPr algn="l">
              <a:lnSpc>
                <a:spcPts val="5487"/>
              </a:lnSpc>
            </a:pPr>
            <a:r>
              <a:rPr lang="en-US" sz="3919" u="sng">
                <a:solidFill>
                  <a:srgbClr val="FFFFFF"/>
                </a:solidFill>
                <a:latin typeface="Montserrat Classic Bold"/>
                <a:ea typeface="Montserrat Classic Bold"/>
                <a:cs typeface="Montserrat Classic Bold"/>
                <a:sym typeface="Montserrat Classic Bold"/>
              </a:rPr>
              <a:t>KLASIFIKASI SENTIMEN</a:t>
            </a:r>
          </a:p>
        </p:txBody>
      </p:sp>
      <p:sp>
        <p:nvSpPr>
          <p:cNvPr name="TextBox 8" id="8"/>
          <p:cNvSpPr txBox="true"/>
          <p:nvPr/>
        </p:nvSpPr>
        <p:spPr>
          <a:xfrm rot="0">
            <a:off x="160014" y="3089922"/>
            <a:ext cx="8714463" cy="2887981"/>
          </a:xfrm>
          <a:prstGeom prst="rect">
            <a:avLst/>
          </a:prstGeom>
        </p:spPr>
        <p:txBody>
          <a:bodyPr anchor="t" rtlCol="false" tIns="0" lIns="0" bIns="0" rIns="0">
            <a:spAutoFit/>
          </a:bodyPr>
          <a:lstStyle/>
          <a:p>
            <a:pPr algn="l">
              <a:lnSpc>
                <a:spcPts val="4619"/>
              </a:lnSpc>
            </a:pPr>
            <a:r>
              <a:rPr lang="en-US" sz="3299">
                <a:solidFill>
                  <a:srgbClr val="FFFFFF"/>
                </a:solidFill>
                <a:latin typeface="Montserrat Classic"/>
                <a:ea typeface="Montserrat Classic"/>
                <a:cs typeface="Montserrat Classic"/>
                <a:sym typeface="Montserrat Classic"/>
              </a:rPr>
              <a:t>Setiap tweet diklasifikasikan ke dalam kategori sentimen (Positif, Negatif, atau Netral) berdasarkan skor emosi yang dihitung dari kata-kata dalam leksikon.</a:t>
            </a:r>
          </a:p>
          <a:p>
            <a:pPr algn="l">
              <a:lnSpc>
                <a:spcPts val="4619"/>
              </a:lnSpc>
            </a:pPr>
          </a:p>
        </p:txBody>
      </p:sp>
      <p:sp>
        <p:nvSpPr>
          <p:cNvPr name="TextBox 9" id="9"/>
          <p:cNvSpPr txBox="true"/>
          <p:nvPr/>
        </p:nvSpPr>
        <p:spPr>
          <a:xfrm rot="0">
            <a:off x="5038340" y="6114331"/>
            <a:ext cx="5347773" cy="701283"/>
          </a:xfrm>
          <a:prstGeom prst="rect">
            <a:avLst/>
          </a:prstGeom>
        </p:spPr>
        <p:txBody>
          <a:bodyPr anchor="t" rtlCol="false" tIns="0" lIns="0" bIns="0" rIns="0">
            <a:spAutoFit/>
          </a:bodyPr>
          <a:lstStyle/>
          <a:p>
            <a:pPr algn="l">
              <a:lnSpc>
                <a:spcPts val="5654"/>
              </a:lnSpc>
            </a:pPr>
            <a:r>
              <a:rPr lang="en-US" sz="4039" u="sng">
                <a:solidFill>
                  <a:srgbClr val="FFFFFF"/>
                </a:solidFill>
                <a:latin typeface="Montserrat Classic Bold"/>
                <a:ea typeface="Montserrat Classic Bold"/>
                <a:cs typeface="Montserrat Classic Bold"/>
                <a:sym typeface="Montserrat Classic Bold"/>
              </a:rPr>
              <a:t>VISUALISASI DATA</a:t>
            </a:r>
          </a:p>
        </p:txBody>
      </p:sp>
      <p:sp>
        <p:nvSpPr>
          <p:cNvPr name="TextBox 10" id="10"/>
          <p:cNvSpPr txBox="true"/>
          <p:nvPr/>
        </p:nvSpPr>
        <p:spPr>
          <a:xfrm rot="0">
            <a:off x="1410859" y="7129450"/>
            <a:ext cx="8714463" cy="2306956"/>
          </a:xfrm>
          <a:prstGeom prst="rect">
            <a:avLst/>
          </a:prstGeom>
        </p:spPr>
        <p:txBody>
          <a:bodyPr anchor="t" rtlCol="false" tIns="0" lIns="0" bIns="0" rIns="0">
            <a:spAutoFit/>
          </a:bodyPr>
          <a:lstStyle/>
          <a:p>
            <a:pPr algn="r">
              <a:lnSpc>
                <a:spcPts val="4619"/>
              </a:lnSpc>
            </a:pPr>
            <a:r>
              <a:rPr lang="en-US" sz="3299">
                <a:solidFill>
                  <a:srgbClr val="FFFFFF"/>
                </a:solidFill>
                <a:latin typeface="Montserrat Classic"/>
                <a:ea typeface="Montserrat Classic"/>
                <a:cs typeface="Montserrat Classic"/>
                <a:sym typeface="Montserrat Classic"/>
              </a:rPr>
              <a:t>Hasil klasifikasi sentimen divisualisasikan menggunakan pie chart untuk menunjukkan distribusi sentimen. </a:t>
            </a:r>
          </a:p>
          <a:p>
            <a:pPr algn="r">
              <a:lnSpc>
                <a:spcPts val="4619"/>
              </a:lnSpc>
            </a:pPr>
          </a:p>
        </p:txBody>
      </p:sp>
    </p:spTree>
  </p:cSld>
  <p:clrMapOvr>
    <a:masterClrMapping/>
  </p:clrMapOvr>
  <p:transition spd="fast">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2328100" y="2289822"/>
            <a:ext cx="6492240" cy="0"/>
          </a:xfrm>
          <a:prstGeom prst="line">
            <a:avLst/>
          </a:prstGeom>
          <a:ln cap="rnd" w="38100">
            <a:solidFill>
              <a:srgbClr val="FFFFFF"/>
            </a:solidFill>
            <a:prstDash val="solid"/>
            <a:headEnd type="none" len="sm" w="sm"/>
            <a:tailEnd type="none" len="sm" w="sm"/>
          </a:ln>
        </p:spPr>
      </p:sp>
      <p:sp>
        <p:nvSpPr>
          <p:cNvPr name="AutoShape 3" id="3"/>
          <p:cNvSpPr/>
          <p:nvPr/>
        </p:nvSpPr>
        <p:spPr>
          <a:xfrm rot="0">
            <a:off x="11795760" y="9220200"/>
            <a:ext cx="6492240" cy="0"/>
          </a:xfrm>
          <a:prstGeom prst="line">
            <a:avLst/>
          </a:prstGeom>
          <a:ln cap="rnd" w="38100">
            <a:solidFill>
              <a:srgbClr val="FFFFFF"/>
            </a:solidFill>
            <a:prstDash val="solid"/>
            <a:headEnd type="none" len="sm" w="sm"/>
            <a:tailEnd type="none" len="sm" w="sm"/>
          </a:ln>
        </p:spPr>
      </p:sp>
      <p:sp>
        <p:nvSpPr>
          <p:cNvPr name="TextBox 4" id="4"/>
          <p:cNvSpPr txBox="true"/>
          <p:nvPr/>
        </p:nvSpPr>
        <p:spPr>
          <a:xfrm rot="0">
            <a:off x="1028700" y="2413647"/>
            <a:ext cx="11849100" cy="809625"/>
          </a:xfrm>
          <a:prstGeom prst="rect">
            <a:avLst/>
          </a:prstGeom>
        </p:spPr>
        <p:txBody>
          <a:bodyPr anchor="t" rtlCol="false" tIns="0" lIns="0" bIns="0" rIns="0">
            <a:spAutoFit/>
          </a:bodyPr>
          <a:lstStyle/>
          <a:p>
            <a:pPr algn="just">
              <a:lnSpc>
                <a:spcPts val="6000"/>
              </a:lnSpc>
            </a:pPr>
            <a:r>
              <a:rPr lang="en-US" sz="6000" spc="-60">
                <a:solidFill>
                  <a:srgbClr val="FFFFFF"/>
                </a:solidFill>
                <a:latin typeface="Montserrat Classic Bold"/>
                <a:ea typeface="Montserrat Classic Bold"/>
                <a:cs typeface="Montserrat Classic Bold"/>
                <a:sym typeface="Montserrat Classic Bold"/>
              </a:rPr>
              <a:t>Keterbatasan dalam penelitian</a:t>
            </a:r>
          </a:p>
        </p:txBody>
      </p:sp>
      <p:sp>
        <p:nvSpPr>
          <p:cNvPr name="TextBox 5" id="5"/>
          <p:cNvSpPr txBox="true"/>
          <p:nvPr/>
        </p:nvSpPr>
        <p:spPr>
          <a:xfrm rot="0">
            <a:off x="529707" y="3584575"/>
            <a:ext cx="15685985" cy="4171950"/>
          </a:xfrm>
          <a:prstGeom prst="rect">
            <a:avLst/>
          </a:prstGeom>
        </p:spPr>
        <p:txBody>
          <a:bodyPr anchor="t" rtlCol="false" tIns="0" lIns="0" bIns="0" rIns="0">
            <a:spAutoFit/>
          </a:bodyPr>
          <a:lstStyle/>
          <a:p>
            <a:pPr algn="just" marL="647697" indent="-323848" lvl="1">
              <a:lnSpc>
                <a:spcPts val="4199"/>
              </a:lnSpc>
              <a:buFont typeface="Arial"/>
              <a:buChar char="•"/>
            </a:pPr>
            <a:r>
              <a:rPr lang="en-US" sz="2999">
                <a:solidFill>
                  <a:srgbClr val="FFFFFF"/>
                </a:solidFill>
                <a:latin typeface="Montserrat Classic"/>
                <a:ea typeface="Montserrat Classic"/>
                <a:cs typeface="Montserrat Classic"/>
                <a:sym typeface="Montserrat Classic"/>
              </a:rPr>
              <a:t>Keterbatasan Data: Data yang diperoleh dari X hanya mencakup tweet yang dipublikasikan dalam periode tertentu.</a:t>
            </a:r>
          </a:p>
          <a:p>
            <a:pPr algn="just" marL="647697" indent="-323848" lvl="1">
              <a:lnSpc>
                <a:spcPts val="4199"/>
              </a:lnSpc>
              <a:buFont typeface="Arial"/>
              <a:buChar char="•"/>
            </a:pPr>
            <a:r>
              <a:rPr lang="en-US" sz="2999">
                <a:solidFill>
                  <a:srgbClr val="FFFFFF"/>
                </a:solidFill>
                <a:latin typeface="Montserrat Classic"/>
                <a:ea typeface="Montserrat Classic"/>
                <a:cs typeface="Montserrat Classic"/>
                <a:sym typeface="Montserrat Classic"/>
              </a:rPr>
              <a:t>Bahasa dan Konteks: Analisis leksikon berbasis kata mungkin tidak selalu menangkap konteks penuh dari tweet, terutama jika terdapat penggunaan bahasa gaul yang tidak terdapat dalam leksikon NRC</a:t>
            </a:r>
          </a:p>
          <a:p>
            <a:pPr algn="just" marL="647697" indent="-323848" lvl="1">
              <a:lnSpc>
                <a:spcPts val="4199"/>
              </a:lnSpc>
              <a:buFont typeface="Arial"/>
              <a:buChar char="•"/>
            </a:pPr>
            <a:r>
              <a:rPr lang="en-US" sz="2999">
                <a:solidFill>
                  <a:srgbClr val="FFFFFF"/>
                </a:solidFill>
                <a:latin typeface="Montserrat Classic"/>
                <a:ea typeface="Montserrat Classic"/>
                <a:cs typeface="Montserrat Classic"/>
                <a:sym typeface="Montserrat Classic"/>
              </a:rPr>
              <a:t>Perangkat Analisis: Hasil analisis bergantung pada keakuratan dan kelengkapan leksikon NRC.</a:t>
            </a:r>
          </a:p>
          <a:p>
            <a:pPr algn="just">
              <a:lnSpc>
                <a:spcPts val="4199"/>
              </a:lnSpc>
            </a:pPr>
          </a:p>
        </p:txBody>
      </p:sp>
      <p:sp>
        <p:nvSpPr>
          <p:cNvPr name="Freeform 6" id="6"/>
          <p:cNvSpPr/>
          <p:nvPr/>
        </p:nvSpPr>
        <p:spPr>
          <a:xfrm flipH="false" flipV="false" rot="0">
            <a:off x="15086247" y="1009650"/>
            <a:ext cx="1737372" cy="1737372"/>
          </a:xfrm>
          <a:custGeom>
            <a:avLst/>
            <a:gdLst/>
            <a:ahLst/>
            <a:cxnLst/>
            <a:rect r="r" b="b" t="t" l="l"/>
            <a:pathLst>
              <a:path h="1737372" w="1737372">
                <a:moveTo>
                  <a:pt x="0" y="0"/>
                </a:moveTo>
                <a:lnTo>
                  <a:pt x="1737372" y="0"/>
                </a:lnTo>
                <a:lnTo>
                  <a:pt x="1737372" y="1737372"/>
                </a:lnTo>
                <a:lnTo>
                  <a:pt x="0" y="1737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0014" y="8444292"/>
            <a:ext cx="1737372" cy="1737372"/>
          </a:xfrm>
          <a:custGeom>
            <a:avLst/>
            <a:gdLst/>
            <a:ahLst/>
            <a:cxnLst/>
            <a:rect r="r" b="b" t="t" l="l"/>
            <a:pathLst>
              <a:path h="1737372" w="1737372">
                <a:moveTo>
                  <a:pt x="0" y="0"/>
                </a:moveTo>
                <a:lnTo>
                  <a:pt x="1737372" y="0"/>
                </a:lnTo>
                <a:lnTo>
                  <a:pt x="1737372" y="1737372"/>
                </a:lnTo>
                <a:lnTo>
                  <a:pt x="0" y="17373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20105"/>
        </a:solidFill>
      </p:bgPr>
    </p:bg>
    <p:spTree>
      <p:nvGrpSpPr>
        <p:cNvPr id="1" name=""/>
        <p:cNvGrpSpPr/>
        <p:nvPr/>
      </p:nvGrpSpPr>
      <p:grpSpPr>
        <a:xfrm>
          <a:off x="0" y="0"/>
          <a:ext cx="0" cy="0"/>
          <a:chOff x="0" y="0"/>
          <a:chExt cx="0" cy="0"/>
        </a:xfrm>
      </p:grpSpPr>
      <p:sp>
        <p:nvSpPr>
          <p:cNvPr name="Freeform 2" id="2"/>
          <p:cNvSpPr/>
          <p:nvPr/>
        </p:nvSpPr>
        <p:spPr>
          <a:xfrm flipH="false" flipV="false" rot="0">
            <a:off x="15956930" y="314739"/>
            <a:ext cx="1911603" cy="1911603"/>
          </a:xfrm>
          <a:custGeom>
            <a:avLst/>
            <a:gdLst/>
            <a:ahLst/>
            <a:cxnLst/>
            <a:rect r="r" b="b" t="t" l="l"/>
            <a:pathLst>
              <a:path h="1911603" w="1911603">
                <a:moveTo>
                  <a:pt x="0" y="0"/>
                </a:moveTo>
                <a:lnTo>
                  <a:pt x="1911604" y="0"/>
                </a:lnTo>
                <a:lnTo>
                  <a:pt x="1911604" y="1911603"/>
                </a:lnTo>
                <a:lnTo>
                  <a:pt x="0" y="1911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7259300" y="7621419"/>
            <a:ext cx="609234" cy="609234"/>
          </a:xfrm>
          <a:custGeom>
            <a:avLst/>
            <a:gdLst/>
            <a:ahLst/>
            <a:cxnLst/>
            <a:rect r="r" b="b" t="t" l="l"/>
            <a:pathLst>
              <a:path h="609234" w="609234">
                <a:moveTo>
                  <a:pt x="0" y="0"/>
                </a:moveTo>
                <a:lnTo>
                  <a:pt x="609234" y="0"/>
                </a:lnTo>
                <a:lnTo>
                  <a:pt x="609234" y="609234"/>
                </a:lnTo>
                <a:lnTo>
                  <a:pt x="0" y="6092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535725" y="532754"/>
            <a:ext cx="609234" cy="609234"/>
          </a:xfrm>
          <a:custGeom>
            <a:avLst/>
            <a:gdLst/>
            <a:ahLst/>
            <a:cxnLst/>
            <a:rect r="r" b="b" t="t" l="l"/>
            <a:pathLst>
              <a:path h="609234" w="609234">
                <a:moveTo>
                  <a:pt x="0" y="0"/>
                </a:moveTo>
                <a:lnTo>
                  <a:pt x="609233" y="0"/>
                </a:lnTo>
                <a:lnTo>
                  <a:pt x="609233" y="609233"/>
                </a:lnTo>
                <a:lnTo>
                  <a:pt x="0" y="6092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40341" y="314739"/>
            <a:ext cx="2344698" cy="2347633"/>
          </a:xfrm>
          <a:custGeom>
            <a:avLst/>
            <a:gdLst/>
            <a:ahLst/>
            <a:cxnLst/>
            <a:rect r="r" b="b" t="t" l="l"/>
            <a:pathLst>
              <a:path h="2347633" w="2344698">
                <a:moveTo>
                  <a:pt x="0" y="0"/>
                </a:moveTo>
                <a:lnTo>
                  <a:pt x="2344699" y="0"/>
                </a:lnTo>
                <a:lnTo>
                  <a:pt x="2344699" y="2347633"/>
                </a:lnTo>
                <a:lnTo>
                  <a:pt x="0" y="2347633"/>
                </a:lnTo>
                <a:lnTo>
                  <a:pt x="0" y="0"/>
                </a:lnTo>
                <a:close/>
              </a:path>
            </a:pathLst>
          </a:custGeom>
          <a:blipFill>
            <a:blip r:embed="rId6"/>
            <a:stretch>
              <a:fillRect l="0" t="0" r="0" b="0"/>
            </a:stretch>
          </a:blipFill>
        </p:spPr>
      </p:sp>
      <p:sp>
        <p:nvSpPr>
          <p:cNvPr name="TextBox 6" id="6"/>
          <p:cNvSpPr txBox="true"/>
          <p:nvPr/>
        </p:nvSpPr>
        <p:spPr>
          <a:xfrm rot="0">
            <a:off x="2526554" y="3679825"/>
            <a:ext cx="13430376" cy="1874950"/>
          </a:xfrm>
          <a:prstGeom prst="rect">
            <a:avLst/>
          </a:prstGeom>
        </p:spPr>
        <p:txBody>
          <a:bodyPr anchor="t" rtlCol="false" tIns="0" lIns="0" bIns="0" rIns="0">
            <a:spAutoFit/>
          </a:bodyPr>
          <a:lstStyle/>
          <a:p>
            <a:pPr algn="ctr">
              <a:lnSpc>
                <a:spcPts val="7055"/>
              </a:lnSpc>
            </a:pPr>
            <a:r>
              <a:rPr lang="en-US" sz="6414">
                <a:solidFill>
                  <a:srgbClr val="FFFFFF"/>
                </a:solidFill>
                <a:latin typeface="Horizon"/>
                <a:ea typeface="Horizon"/>
                <a:cs typeface="Horizon"/>
                <a:sym typeface="Horizon"/>
              </a:rPr>
              <a:t>hasil dan pembahasan</a:t>
            </a:r>
          </a:p>
        </p:txBody>
      </p:sp>
    </p:spTree>
  </p:cSld>
  <p:clrMapOvr>
    <a:masterClrMapping/>
  </p:clrMapOvr>
  <p:transition spd="fast">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95697" y="1855712"/>
            <a:ext cx="7089276" cy="7071508"/>
          </a:xfrm>
          <a:custGeom>
            <a:avLst/>
            <a:gdLst/>
            <a:ahLst/>
            <a:cxnLst/>
            <a:rect r="r" b="b" t="t" l="l"/>
            <a:pathLst>
              <a:path h="7071508" w="7089276">
                <a:moveTo>
                  <a:pt x="0" y="0"/>
                </a:moveTo>
                <a:lnTo>
                  <a:pt x="7089277" y="0"/>
                </a:lnTo>
                <a:lnTo>
                  <a:pt x="7089277" y="7071509"/>
                </a:lnTo>
                <a:lnTo>
                  <a:pt x="0" y="7071509"/>
                </a:lnTo>
                <a:lnTo>
                  <a:pt x="0" y="0"/>
                </a:lnTo>
                <a:close/>
              </a:path>
            </a:pathLst>
          </a:custGeom>
          <a:blipFill>
            <a:blip r:embed="rId2"/>
            <a:stretch>
              <a:fillRect l="0" t="0" r="0" b="0"/>
            </a:stretch>
          </a:blipFill>
        </p:spPr>
      </p:sp>
      <p:sp>
        <p:nvSpPr>
          <p:cNvPr name="Freeform 3" id="3"/>
          <p:cNvSpPr/>
          <p:nvPr/>
        </p:nvSpPr>
        <p:spPr>
          <a:xfrm flipH="false" flipV="false" rot="-8463353">
            <a:off x="14480454" y="8693403"/>
            <a:ext cx="6125257" cy="8229600"/>
          </a:xfrm>
          <a:custGeom>
            <a:avLst/>
            <a:gdLst/>
            <a:ahLst/>
            <a:cxnLst/>
            <a:rect r="r" b="b" t="t" l="l"/>
            <a:pathLst>
              <a:path h="8229600" w="6125257">
                <a:moveTo>
                  <a:pt x="0" y="0"/>
                </a:moveTo>
                <a:lnTo>
                  <a:pt x="6125257" y="0"/>
                </a:lnTo>
                <a:lnTo>
                  <a:pt x="6125257"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772195">
            <a:off x="-2860556" y="-2835147"/>
            <a:ext cx="5721112" cy="8229600"/>
          </a:xfrm>
          <a:custGeom>
            <a:avLst/>
            <a:gdLst/>
            <a:ahLst/>
            <a:cxnLst/>
            <a:rect r="r" b="b" t="t" l="l"/>
            <a:pathLst>
              <a:path h="8229600" w="5721112">
                <a:moveTo>
                  <a:pt x="0" y="0"/>
                </a:moveTo>
                <a:lnTo>
                  <a:pt x="5721112" y="0"/>
                </a:lnTo>
                <a:lnTo>
                  <a:pt x="5721112" y="8229600"/>
                </a:lnTo>
                <a:lnTo>
                  <a:pt x="0" y="8229600"/>
                </a:lnTo>
                <a:lnTo>
                  <a:pt x="0" y="0"/>
                </a:lnTo>
                <a:close/>
              </a:path>
            </a:pathLst>
          </a:custGeom>
          <a:blipFill>
            <a:blip r:embed="rId4"/>
            <a:stretch>
              <a:fillRect l="0" t="0" r="0" b="0"/>
            </a:stretch>
          </a:blipFill>
        </p:spPr>
      </p:sp>
      <p:sp>
        <p:nvSpPr>
          <p:cNvPr name="TextBox 5" id="5"/>
          <p:cNvSpPr txBox="true"/>
          <p:nvPr/>
        </p:nvSpPr>
        <p:spPr>
          <a:xfrm rot="0">
            <a:off x="4928315" y="273000"/>
            <a:ext cx="6000487" cy="1784705"/>
          </a:xfrm>
          <a:prstGeom prst="rect">
            <a:avLst/>
          </a:prstGeom>
        </p:spPr>
        <p:txBody>
          <a:bodyPr anchor="t" rtlCol="false" tIns="0" lIns="0" bIns="0" rIns="0">
            <a:spAutoFit/>
          </a:bodyPr>
          <a:lstStyle/>
          <a:p>
            <a:pPr algn="ctr">
              <a:lnSpc>
                <a:spcPts val="6630"/>
              </a:lnSpc>
            </a:pPr>
            <a:r>
              <a:rPr lang="en-US" sz="4736">
                <a:solidFill>
                  <a:srgbClr val="000000"/>
                </a:solidFill>
                <a:latin typeface="Agrandir Grand Heavy"/>
                <a:ea typeface="Agrandir Grand Heavy"/>
                <a:cs typeface="Agrandir Grand Heavy"/>
                <a:sym typeface="Agrandir Grand Heavy"/>
              </a:rPr>
              <a:t>Analisis Sentimen di X</a:t>
            </a:r>
          </a:p>
        </p:txBody>
      </p:sp>
      <p:sp>
        <p:nvSpPr>
          <p:cNvPr name="TextBox 6" id="6"/>
          <p:cNvSpPr txBox="true"/>
          <p:nvPr/>
        </p:nvSpPr>
        <p:spPr>
          <a:xfrm rot="0">
            <a:off x="815863" y="3122665"/>
            <a:ext cx="9566997" cy="5117466"/>
          </a:xfrm>
          <a:prstGeom prst="rect">
            <a:avLst/>
          </a:prstGeom>
        </p:spPr>
        <p:txBody>
          <a:bodyPr anchor="t" rtlCol="false" tIns="0" lIns="0" bIns="0" rIns="0">
            <a:spAutoFit/>
          </a:bodyPr>
          <a:lstStyle/>
          <a:p>
            <a:pPr algn="l">
              <a:lnSpc>
                <a:spcPts val="4059"/>
              </a:lnSpc>
            </a:pPr>
            <a:r>
              <a:rPr lang="en-US" sz="2899">
                <a:solidFill>
                  <a:srgbClr val="000000"/>
                </a:solidFill>
                <a:latin typeface="Garet Heavy"/>
                <a:ea typeface="Garet Heavy"/>
                <a:cs typeface="Garet Heavy"/>
                <a:sym typeface="Garet Heavy"/>
              </a:rPr>
              <a:t>Dari hasil analisis terhadap 3251 tweet, berikut adalah distribusi sentimen yang ditemukan:</a:t>
            </a:r>
          </a:p>
          <a:p>
            <a:pPr algn="l">
              <a:lnSpc>
                <a:spcPts val="4059"/>
              </a:lnSpc>
            </a:pPr>
            <a:r>
              <a:rPr lang="en-US" sz="2899">
                <a:solidFill>
                  <a:srgbClr val="000000"/>
                </a:solidFill>
                <a:latin typeface="Garet Heavy"/>
                <a:ea typeface="Garet Heavy"/>
                <a:cs typeface="Garet Heavy"/>
                <a:sym typeface="Garet Heavy"/>
              </a:rPr>
              <a:t>Interpretasi dari hasil analisis menunjukkan bahwa mayoritas tweet dalam dataset terkait JKT48 diklasifikasikan sebagai netral, dengan proporsi sebesar 57%. Selanjutnya, sekitar 36.7% tweet diklasifikasikan sebagai positif dan hanya sekitar 6.2% tweet yang diklasifikasikan sebagai negative.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349" t="-51552" r="-1982" b="-110146"/>
            </a:stretch>
          </a:blipFill>
        </p:spPr>
      </p:sp>
      <p:sp>
        <p:nvSpPr>
          <p:cNvPr name="Freeform 3" id="3"/>
          <p:cNvSpPr/>
          <p:nvPr/>
        </p:nvSpPr>
        <p:spPr>
          <a:xfrm flipH="false" flipV="false" rot="-10800000">
            <a:off x="17006723" y="7702703"/>
            <a:ext cx="451288" cy="451288"/>
          </a:xfrm>
          <a:custGeom>
            <a:avLst/>
            <a:gdLst/>
            <a:ahLst/>
            <a:cxnLst/>
            <a:rect r="r" b="b" t="t" l="l"/>
            <a:pathLst>
              <a:path h="451288" w="451288">
                <a:moveTo>
                  <a:pt x="0" y="0"/>
                </a:moveTo>
                <a:lnTo>
                  <a:pt x="451288" y="0"/>
                </a:lnTo>
                <a:lnTo>
                  <a:pt x="451288" y="451288"/>
                </a:lnTo>
                <a:lnTo>
                  <a:pt x="0" y="4512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785706">
            <a:off x="-975013" y="-2256667"/>
            <a:ext cx="4007426" cy="4970451"/>
          </a:xfrm>
          <a:custGeom>
            <a:avLst/>
            <a:gdLst/>
            <a:ahLst/>
            <a:cxnLst/>
            <a:rect r="r" b="b" t="t" l="l"/>
            <a:pathLst>
              <a:path h="4970451" w="4007426">
                <a:moveTo>
                  <a:pt x="0" y="0"/>
                </a:moveTo>
                <a:lnTo>
                  <a:pt x="4007426" y="0"/>
                </a:lnTo>
                <a:lnTo>
                  <a:pt x="4007426" y="4970451"/>
                </a:lnTo>
                <a:lnTo>
                  <a:pt x="0" y="4970451"/>
                </a:lnTo>
                <a:lnTo>
                  <a:pt x="0" y="0"/>
                </a:lnTo>
                <a:close/>
              </a:path>
            </a:pathLst>
          </a:custGeom>
          <a:blipFill>
            <a:blip r:embed="rId5"/>
            <a:stretch>
              <a:fillRect l="0" t="0" r="0" b="0"/>
            </a:stretch>
          </a:blipFill>
        </p:spPr>
      </p:sp>
      <p:sp>
        <p:nvSpPr>
          <p:cNvPr name="Freeform 5" id="5"/>
          <p:cNvSpPr/>
          <p:nvPr/>
        </p:nvSpPr>
        <p:spPr>
          <a:xfrm flipH="false" flipV="false" rot="322211">
            <a:off x="16729418" y="-1498685"/>
            <a:ext cx="4282341" cy="4673769"/>
          </a:xfrm>
          <a:custGeom>
            <a:avLst/>
            <a:gdLst/>
            <a:ahLst/>
            <a:cxnLst/>
            <a:rect r="r" b="b" t="t" l="l"/>
            <a:pathLst>
              <a:path h="4673769" w="4282341">
                <a:moveTo>
                  <a:pt x="0" y="0"/>
                </a:moveTo>
                <a:lnTo>
                  <a:pt x="4282341" y="0"/>
                </a:lnTo>
                <a:lnTo>
                  <a:pt x="4282341" y="4673770"/>
                </a:lnTo>
                <a:lnTo>
                  <a:pt x="0" y="4673770"/>
                </a:lnTo>
                <a:lnTo>
                  <a:pt x="0" y="0"/>
                </a:lnTo>
                <a:close/>
              </a:path>
            </a:pathLst>
          </a:custGeom>
          <a:blipFill>
            <a:blip r:embed="rId6"/>
            <a:stretch>
              <a:fillRect l="0" t="0" r="0" b="0"/>
            </a:stretch>
          </a:blipFill>
        </p:spPr>
      </p:sp>
      <p:sp>
        <p:nvSpPr>
          <p:cNvPr name="Freeform 6" id="6"/>
          <p:cNvSpPr/>
          <p:nvPr/>
        </p:nvSpPr>
        <p:spPr>
          <a:xfrm flipH="false" flipV="false" rot="0">
            <a:off x="3466705" y="2282711"/>
            <a:ext cx="10213910" cy="2860789"/>
          </a:xfrm>
          <a:custGeom>
            <a:avLst/>
            <a:gdLst/>
            <a:ahLst/>
            <a:cxnLst/>
            <a:rect r="r" b="b" t="t" l="l"/>
            <a:pathLst>
              <a:path h="2860789" w="10213910">
                <a:moveTo>
                  <a:pt x="0" y="0"/>
                </a:moveTo>
                <a:lnTo>
                  <a:pt x="10213910" y="0"/>
                </a:lnTo>
                <a:lnTo>
                  <a:pt x="10213910" y="2860789"/>
                </a:lnTo>
                <a:lnTo>
                  <a:pt x="0" y="2860789"/>
                </a:lnTo>
                <a:lnTo>
                  <a:pt x="0" y="0"/>
                </a:lnTo>
                <a:close/>
              </a:path>
            </a:pathLst>
          </a:custGeom>
          <a:blipFill>
            <a:blip r:embed="rId7"/>
            <a:stretch>
              <a:fillRect l="0" t="0" r="0" b="0"/>
            </a:stretch>
          </a:blipFill>
        </p:spPr>
      </p:sp>
      <p:sp>
        <p:nvSpPr>
          <p:cNvPr name="Freeform 7" id="7"/>
          <p:cNvSpPr/>
          <p:nvPr/>
        </p:nvSpPr>
        <p:spPr>
          <a:xfrm flipH="true" flipV="false" rot="1520162">
            <a:off x="15488500" y="9377317"/>
            <a:ext cx="3939021" cy="4212857"/>
          </a:xfrm>
          <a:custGeom>
            <a:avLst/>
            <a:gdLst/>
            <a:ahLst/>
            <a:cxnLst/>
            <a:rect r="r" b="b" t="t" l="l"/>
            <a:pathLst>
              <a:path h="4212857" w="3939021">
                <a:moveTo>
                  <a:pt x="3939021" y="0"/>
                </a:moveTo>
                <a:lnTo>
                  <a:pt x="0" y="0"/>
                </a:lnTo>
                <a:lnTo>
                  <a:pt x="0" y="4212857"/>
                </a:lnTo>
                <a:lnTo>
                  <a:pt x="3939021" y="4212857"/>
                </a:lnTo>
                <a:lnTo>
                  <a:pt x="3939021" y="0"/>
                </a:lnTo>
                <a:close/>
              </a:path>
            </a:pathLst>
          </a:custGeom>
          <a:blipFill>
            <a:blip r:embed="rId8"/>
            <a:stretch>
              <a:fillRect l="0" t="0" r="0" b="0"/>
            </a:stretch>
          </a:blipFill>
        </p:spPr>
      </p:sp>
      <p:sp>
        <p:nvSpPr>
          <p:cNvPr name="TextBox 8" id="8"/>
          <p:cNvSpPr txBox="true"/>
          <p:nvPr/>
        </p:nvSpPr>
        <p:spPr>
          <a:xfrm rot="0">
            <a:off x="3781066" y="603136"/>
            <a:ext cx="8216575" cy="1298575"/>
          </a:xfrm>
          <a:prstGeom prst="rect">
            <a:avLst/>
          </a:prstGeom>
        </p:spPr>
        <p:txBody>
          <a:bodyPr anchor="t" rtlCol="false" tIns="0" lIns="0" bIns="0" rIns="0">
            <a:spAutoFit/>
          </a:bodyPr>
          <a:lstStyle/>
          <a:p>
            <a:pPr algn="ctr">
              <a:lnSpc>
                <a:spcPts val="5000"/>
              </a:lnSpc>
            </a:pPr>
            <a:r>
              <a:rPr lang="en-US" sz="5000" spc="-50">
                <a:solidFill>
                  <a:srgbClr val="000000"/>
                </a:solidFill>
                <a:latin typeface="Montserrat Classic Bold"/>
                <a:ea typeface="Montserrat Classic Bold"/>
                <a:cs typeface="Montserrat Classic Bold"/>
                <a:sym typeface="Montserrat Classic Bold"/>
              </a:rPr>
              <a:t>Topik/isu yang sering dibicarakan</a:t>
            </a:r>
          </a:p>
        </p:txBody>
      </p:sp>
      <p:sp>
        <p:nvSpPr>
          <p:cNvPr name="TextBox 9" id="9"/>
          <p:cNvSpPr txBox="true"/>
          <p:nvPr/>
        </p:nvSpPr>
        <p:spPr>
          <a:xfrm rot="0">
            <a:off x="1610679" y="5561921"/>
            <a:ext cx="15396043" cy="2877820"/>
          </a:xfrm>
          <a:prstGeom prst="rect">
            <a:avLst/>
          </a:prstGeom>
        </p:spPr>
        <p:txBody>
          <a:bodyPr anchor="t" rtlCol="false" tIns="0" lIns="0" bIns="0" rIns="0">
            <a:spAutoFit/>
          </a:bodyPr>
          <a:lstStyle/>
          <a:p>
            <a:pPr algn="just">
              <a:lnSpc>
                <a:spcPts val="2300"/>
              </a:lnSpc>
            </a:pPr>
            <a:r>
              <a:rPr lang="en-US" sz="2300" spc="-23">
                <a:solidFill>
                  <a:srgbClr val="000000"/>
                </a:solidFill>
                <a:latin typeface="Montserrat Classic Bold"/>
                <a:ea typeface="Montserrat Classic Bold"/>
                <a:cs typeface="Montserrat Classic Bold"/>
                <a:sym typeface="Montserrat Classic Bold"/>
              </a:rPr>
              <a:t>Topik pertama dengan persentase tertinggi (28,8%) mencakup tweet yang berisi ucapan selamat dan semangat kepada anggota JKT48, dengan kata kunci seperti ‘‘selamat‘‘, ‘‘semangat‘‘, dan ‘‘member‘‘ yang sering muncul. Topik kedua (25,8%) berfokus pada acara langsung dan kegiatan harian anggota, dengan kata kunci "live", "graduation", dan "morning". Topik ketiga(22,1%), menunjukkan antusiasme penggemar dalam mengikuti berbagai acara yang diadakan oleh JKT48, seperti yang terlihat dari kata kunci "ikut", "event", dan "jadwal". topik keempat (12,8%) merayakan momen positif dengan kata kunci "birthday", "pap", dan "good". topik kelima (10,5%) berhubungan dengan waktu dan aktivitas anggota, mencerminkan perhatian penggemar terhadap keseharian mereka melalui kata kunci seperti "hour", "member", dan "Freya".  </a:t>
            </a:r>
          </a:p>
          <a:p>
            <a:pPr algn="just">
              <a:lnSpc>
                <a:spcPts val="230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73716" y="7540972"/>
            <a:ext cx="3459819" cy="3434657"/>
          </a:xfrm>
          <a:custGeom>
            <a:avLst/>
            <a:gdLst/>
            <a:ahLst/>
            <a:cxnLst/>
            <a:rect r="r" b="b" t="t" l="l"/>
            <a:pathLst>
              <a:path h="3434657" w="3459819">
                <a:moveTo>
                  <a:pt x="0" y="0"/>
                </a:moveTo>
                <a:lnTo>
                  <a:pt x="3459819" y="0"/>
                </a:lnTo>
                <a:lnTo>
                  <a:pt x="3459819" y="3434656"/>
                </a:lnTo>
                <a:lnTo>
                  <a:pt x="0" y="34346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088516" y="1019175"/>
            <a:ext cx="9166710" cy="885825"/>
          </a:xfrm>
          <a:prstGeom prst="rect">
            <a:avLst/>
          </a:prstGeom>
        </p:spPr>
        <p:txBody>
          <a:bodyPr anchor="t" rtlCol="false" tIns="0" lIns="0" bIns="0" rIns="0">
            <a:spAutoFit/>
          </a:bodyPr>
          <a:lstStyle/>
          <a:p>
            <a:pPr algn="ctr">
              <a:lnSpc>
                <a:spcPts val="3300"/>
              </a:lnSpc>
            </a:pPr>
            <a:r>
              <a:rPr lang="en-US" sz="3000">
                <a:solidFill>
                  <a:srgbClr val="000000"/>
                </a:solidFill>
                <a:latin typeface="Horizon"/>
                <a:ea typeface="Horizon"/>
                <a:cs typeface="Horizon"/>
                <a:sym typeface="Horizon"/>
              </a:rPr>
              <a:t>faktor” yg mempengaruhi sentimen</a:t>
            </a:r>
          </a:p>
        </p:txBody>
      </p:sp>
      <p:sp>
        <p:nvSpPr>
          <p:cNvPr name="TextBox 4" id="4"/>
          <p:cNvSpPr txBox="true"/>
          <p:nvPr/>
        </p:nvSpPr>
        <p:spPr>
          <a:xfrm rot="0">
            <a:off x="4496907" y="2991644"/>
            <a:ext cx="10349928" cy="4549327"/>
          </a:xfrm>
          <a:prstGeom prst="rect">
            <a:avLst/>
          </a:prstGeom>
        </p:spPr>
        <p:txBody>
          <a:bodyPr anchor="t" rtlCol="false" tIns="0" lIns="0" bIns="0" rIns="0">
            <a:spAutoFit/>
          </a:bodyPr>
          <a:lstStyle/>
          <a:p>
            <a:pPr algn="l">
              <a:lnSpc>
                <a:spcPts val="7219"/>
              </a:lnSpc>
            </a:pPr>
            <a:r>
              <a:rPr lang="en-US" sz="5553">
                <a:solidFill>
                  <a:srgbClr val="000000"/>
                </a:solidFill>
                <a:latin typeface="Norwester"/>
                <a:ea typeface="Norwester"/>
                <a:cs typeface="Norwester"/>
                <a:sym typeface="Norwester"/>
              </a:rPr>
              <a:t>1. Kegiatan dan Prestasi Anggota</a:t>
            </a:r>
          </a:p>
          <a:p>
            <a:pPr algn="l">
              <a:lnSpc>
                <a:spcPts val="7219"/>
              </a:lnSpc>
            </a:pPr>
            <a:r>
              <a:rPr lang="en-US" sz="5553">
                <a:solidFill>
                  <a:srgbClr val="000000"/>
                </a:solidFill>
                <a:latin typeface="Norwester"/>
                <a:ea typeface="Norwester"/>
                <a:cs typeface="Norwester"/>
                <a:sym typeface="Norwester"/>
              </a:rPr>
              <a:t>2. Interaksi dengan Penggemar</a:t>
            </a:r>
          </a:p>
          <a:p>
            <a:pPr algn="l">
              <a:lnSpc>
                <a:spcPts val="7219"/>
              </a:lnSpc>
            </a:pPr>
            <a:r>
              <a:rPr lang="en-US" sz="5553">
                <a:solidFill>
                  <a:srgbClr val="000000"/>
                </a:solidFill>
                <a:latin typeface="Norwester"/>
                <a:ea typeface="Norwester"/>
                <a:cs typeface="Norwester"/>
                <a:sym typeface="Norwester"/>
              </a:rPr>
              <a:t>3. Konten Informasi</a:t>
            </a:r>
          </a:p>
          <a:p>
            <a:pPr algn="l">
              <a:lnSpc>
                <a:spcPts val="7219"/>
              </a:lnSpc>
            </a:pPr>
            <a:r>
              <a:rPr lang="en-US" sz="5553">
                <a:solidFill>
                  <a:srgbClr val="000000"/>
                </a:solidFill>
                <a:latin typeface="Norwester"/>
                <a:ea typeface="Norwester"/>
                <a:cs typeface="Norwester"/>
                <a:sym typeface="Norwester"/>
              </a:rPr>
              <a:t>4. Kontroversi dan Isu Negatif</a:t>
            </a:r>
          </a:p>
          <a:p>
            <a:pPr algn="l">
              <a:lnSpc>
                <a:spcPts val="7219"/>
              </a:lnSpc>
            </a:pPr>
            <a:r>
              <a:rPr lang="en-US" sz="5553">
                <a:solidFill>
                  <a:srgbClr val="000000"/>
                </a:solidFill>
                <a:latin typeface="Norwester"/>
                <a:ea typeface="Norwester"/>
                <a:cs typeface="Norwester"/>
                <a:sym typeface="Norwester"/>
              </a:rPr>
              <a:t>5. Perayaan dan Momen Spesial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20105"/>
        </a:solidFill>
      </p:bgPr>
    </p:bg>
    <p:spTree>
      <p:nvGrpSpPr>
        <p:cNvPr id="1" name=""/>
        <p:cNvGrpSpPr/>
        <p:nvPr/>
      </p:nvGrpSpPr>
      <p:grpSpPr>
        <a:xfrm>
          <a:off x="0" y="0"/>
          <a:ext cx="0" cy="0"/>
          <a:chOff x="0" y="0"/>
          <a:chExt cx="0" cy="0"/>
        </a:xfrm>
      </p:grpSpPr>
      <p:sp>
        <p:nvSpPr>
          <p:cNvPr name="Freeform 2" id="2"/>
          <p:cNvSpPr/>
          <p:nvPr/>
        </p:nvSpPr>
        <p:spPr>
          <a:xfrm flipH="false" flipV="false" rot="0">
            <a:off x="15652313" y="532754"/>
            <a:ext cx="1911603" cy="1911603"/>
          </a:xfrm>
          <a:custGeom>
            <a:avLst/>
            <a:gdLst/>
            <a:ahLst/>
            <a:cxnLst/>
            <a:rect r="r" b="b" t="t" l="l"/>
            <a:pathLst>
              <a:path h="1911603" w="1911603">
                <a:moveTo>
                  <a:pt x="0" y="0"/>
                </a:moveTo>
                <a:lnTo>
                  <a:pt x="1911604" y="0"/>
                </a:lnTo>
                <a:lnTo>
                  <a:pt x="1911604" y="1911603"/>
                </a:lnTo>
                <a:lnTo>
                  <a:pt x="0" y="19116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7259300" y="7621419"/>
            <a:ext cx="609234" cy="609234"/>
          </a:xfrm>
          <a:custGeom>
            <a:avLst/>
            <a:gdLst/>
            <a:ahLst/>
            <a:cxnLst/>
            <a:rect r="r" b="b" t="t" l="l"/>
            <a:pathLst>
              <a:path h="609234" w="609234">
                <a:moveTo>
                  <a:pt x="0" y="0"/>
                </a:moveTo>
                <a:lnTo>
                  <a:pt x="609234" y="0"/>
                </a:lnTo>
                <a:lnTo>
                  <a:pt x="609234" y="609234"/>
                </a:lnTo>
                <a:lnTo>
                  <a:pt x="0" y="6092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535725" y="532754"/>
            <a:ext cx="609234" cy="609234"/>
          </a:xfrm>
          <a:custGeom>
            <a:avLst/>
            <a:gdLst/>
            <a:ahLst/>
            <a:cxnLst/>
            <a:rect r="r" b="b" t="t" l="l"/>
            <a:pathLst>
              <a:path h="609234" w="609234">
                <a:moveTo>
                  <a:pt x="0" y="0"/>
                </a:moveTo>
                <a:lnTo>
                  <a:pt x="609233" y="0"/>
                </a:lnTo>
                <a:lnTo>
                  <a:pt x="609233" y="609233"/>
                </a:lnTo>
                <a:lnTo>
                  <a:pt x="0" y="6092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40341" y="314739"/>
            <a:ext cx="2344698" cy="2347633"/>
          </a:xfrm>
          <a:custGeom>
            <a:avLst/>
            <a:gdLst/>
            <a:ahLst/>
            <a:cxnLst/>
            <a:rect r="r" b="b" t="t" l="l"/>
            <a:pathLst>
              <a:path h="2347633" w="2344698">
                <a:moveTo>
                  <a:pt x="0" y="0"/>
                </a:moveTo>
                <a:lnTo>
                  <a:pt x="2344699" y="0"/>
                </a:lnTo>
                <a:lnTo>
                  <a:pt x="2344699" y="2347633"/>
                </a:lnTo>
                <a:lnTo>
                  <a:pt x="0" y="2347633"/>
                </a:lnTo>
                <a:lnTo>
                  <a:pt x="0" y="0"/>
                </a:lnTo>
                <a:close/>
              </a:path>
            </a:pathLst>
          </a:custGeom>
          <a:blipFill>
            <a:blip r:embed="rId6"/>
            <a:stretch>
              <a:fillRect l="0" t="0" r="0" b="0"/>
            </a:stretch>
          </a:blipFill>
        </p:spPr>
      </p:sp>
      <p:sp>
        <p:nvSpPr>
          <p:cNvPr name="TextBox 6" id="6"/>
          <p:cNvSpPr txBox="true"/>
          <p:nvPr/>
        </p:nvSpPr>
        <p:spPr>
          <a:xfrm rot="0">
            <a:off x="2282415" y="3822475"/>
            <a:ext cx="13723171" cy="1925143"/>
          </a:xfrm>
          <a:prstGeom prst="rect">
            <a:avLst/>
          </a:prstGeom>
        </p:spPr>
        <p:txBody>
          <a:bodyPr anchor="t" rtlCol="false" tIns="0" lIns="0" bIns="0" rIns="0">
            <a:spAutoFit/>
          </a:bodyPr>
          <a:lstStyle/>
          <a:p>
            <a:pPr algn="ctr">
              <a:lnSpc>
                <a:spcPts val="7209"/>
              </a:lnSpc>
            </a:pPr>
            <a:r>
              <a:rPr lang="en-US" sz="6553">
                <a:solidFill>
                  <a:srgbClr val="FFFFFF"/>
                </a:solidFill>
                <a:latin typeface="Horizon"/>
                <a:ea typeface="Horizon"/>
                <a:cs typeface="Horizon"/>
                <a:sym typeface="Horizon"/>
              </a:rPr>
              <a:t>Implikasi dan rekomendasi</a:t>
            </a:r>
          </a:p>
        </p:txBody>
      </p:sp>
      <p:sp>
        <p:nvSpPr>
          <p:cNvPr name="Freeform 7" id="7"/>
          <p:cNvSpPr/>
          <p:nvPr/>
        </p:nvSpPr>
        <p:spPr>
          <a:xfrm flipH="false" flipV="false" rot="0">
            <a:off x="5169617" y="7107493"/>
            <a:ext cx="7948766" cy="3179507"/>
          </a:xfrm>
          <a:custGeom>
            <a:avLst/>
            <a:gdLst/>
            <a:ahLst/>
            <a:cxnLst/>
            <a:rect r="r" b="b" t="t" l="l"/>
            <a:pathLst>
              <a:path h="3179507" w="7948766">
                <a:moveTo>
                  <a:pt x="0" y="0"/>
                </a:moveTo>
                <a:lnTo>
                  <a:pt x="7948766" y="0"/>
                </a:lnTo>
                <a:lnTo>
                  <a:pt x="7948766" y="3179507"/>
                </a:lnTo>
                <a:lnTo>
                  <a:pt x="0" y="31795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463353">
            <a:off x="14480454" y="8693403"/>
            <a:ext cx="6125257" cy="8229600"/>
          </a:xfrm>
          <a:custGeom>
            <a:avLst/>
            <a:gdLst/>
            <a:ahLst/>
            <a:cxnLst/>
            <a:rect r="r" b="b" t="t" l="l"/>
            <a:pathLst>
              <a:path h="8229600" w="6125257">
                <a:moveTo>
                  <a:pt x="0" y="0"/>
                </a:moveTo>
                <a:lnTo>
                  <a:pt x="6125257" y="0"/>
                </a:lnTo>
                <a:lnTo>
                  <a:pt x="6125257"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4772195">
            <a:off x="-3433182" y="-2859007"/>
            <a:ext cx="5721112" cy="8229600"/>
          </a:xfrm>
          <a:custGeom>
            <a:avLst/>
            <a:gdLst/>
            <a:ahLst/>
            <a:cxnLst/>
            <a:rect r="r" b="b" t="t" l="l"/>
            <a:pathLst>
              <a:path h="8229600" w="5721112">
                <a:moveTo>
                  <a:pt x="0" y="0"/>
                </a:moveTo>
                <a:lnTo>
                  <a:pt x="5721112" y="0"/>
                </a:lnTo>
                <a:lnTo>
                  <a:pt x="5721112" y="8229600"/>
                </a:lnTo>
                <a:lnTo>
                  <a:pt x="0" y="8229600"/>
                </a:lnTo>
                <a:lnTo>
                  <a:pt x="0" y="0"/>
                </a:lnTo>
                <a:close/>
              </a:path>
            </a:pathLst>
          </a:custGeom>
          <a:blipFill>
            <a:blip r:embed="rId3"/>
            <a:stretch>
              <a:fillRect l="0" t="0" r="0" b="0"/>
            </a:stretch>
          </a:blipFill>
        </p:spPr>
      </p:sp>
      <p:sp>
        <p:nvSpPr>
          <p:cNvPr name="TextBox 4" id="4"/>
          <p:cNvSpPr txBox="true"/>
          <p:nvPr/>
        </p:nvSpPr>
        <p:spPr>
          <a:xfrm rot="0">
            <a:off x="6143757" y="1322815"/>
            <a:ext cx="6000487" cy="946505"/>
          </a:xfrm>
          <a:prstGeom prst="rect">
            <a:avLst/>
          </a:prstGeom>
        </p:spPr>
        <p:txBody>
          <a:bodyPr anchor="t" rtlCol="false" tIns="0" lIns="0" bIns="0" rIns="0">
            <a:spAutoFit/>
          </a:bodyPr>
          <a:lstStyle/>
          <a:p>
            <a:pPr algn="ctr">
              <a:lnSpc>
                <a:spcPts val="6630"/>
              </a:lnSpc>
            </a:pPr>
            <a:r>
              <a:rPr lang="en-US" sz="4736">
                <a:solidFill>
                  <a:srgbClr val="000000"/>
                </a:solidFill>
                <a:latin typeface="Agrandir Grand Heavy"/>
                <a:ea typeface="Agrandir Grand Heavy"/>
                <a:cs typeface="Agrandir Grand Heavy"/>
                <a:sym typeface="Agrandir Grand Heavy"/>
              </a:rPr>
              <a:t>Implikasi</a:t>
            </a:r>
          </a:p>
        </p:txBody>
      </p:sp>
      <p:sp>
        <p:nvSpPr>
          <p:cNvPr name="TextBox 5" id="5"/>
          <p:cNvSpPr txBox="true"/>
          <p:nvPr/>
        </p:nvSpPr>
        <p:spPr>
          <a:xfrm rot="0">
            <a:off x="645468" y="3939395"/>
            <a:ext cx="17642532" cy="3127544"/>
          </a:xfrm>
          <a:prstGeom prst="rect">
            <a:avLst/>
          </a:prstGeom>
        </p:spPr>
        <p:txBody>
          <a:bodyPr anchor="t" rtlCol="false" tIns="0" lIns="0" bIns="0" rIns="0">
            <a:spAutoFit/>
          </a:bodyPr>
          <a:lstStyle/>
          <a:p>
            <a:pPr algn="l">
              <a:lnSpc>
                <a:spcPts val="4099"/>
              </a:lnSpc>
            </a:pPr>
            <a:r>
              <a:rPr lang="en-US" sz="2928">
                <a:solidFill>
                  <a:srgbClr val="000000"/>
                </a:solidFill>
                <a:latin typeface="Telegraf Heavy"/>
                <a:ea typeface="Telegraf Heavy"/>
                <a:cs typeface="Telegraf Heavy"/>
                <a:sym typeface="Telegraf Heavy"/>
              </a:rPr>
              <a:t>Temuan penelitian ini memberikan wawasan berharga bagi manajemen JKT48 untuk mengelola strategi media sosial mereka, meningkatkan keterlibatan penggemar, dan menjaga reputasi positif. Dengan memahami sentimen publik dan faktor-faktor yang memengaruhinya, JKT48 dapat merancang strategi yang lebih efektif untuk membangun hubungan yang kuat dengan penggemar, meningkatkan interaksi, dan menciptakan konten yang berkualitas.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08215" y="-57726"/>
            <a:ext cx="3073830" cy="1902316"/>
          </a:xfrm>
          <a:custGeom>
            <a:avLst/>
            <a:gdLst/>
            <a:ahLst/>
            <a:cxnLst/>
            <a:rect r="r" b="b" t="t" l="l"/>
            <a:pathLst>
              <a:path h="1902316" w="3073830">
                <a:moveTo>
                  <a:pt x="0" y="0"/>
                </a:moveTo>
                <a:lnTo>
                  <a:pt x="3073830" y="0"/>
                </a:lnTo>
                <a:lnTo>
                  <a:pt x="3073830" y="1902316"/>
                </a:lnTo>
                <a:lnTo>
                  <a:pt x="0" y="19023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6678210" y="8428064"/>
            <a:ext cx="1848796" cy="1858936"/>
          </a:xfrm>
          <a:custGeom>
            <a:avLst/>
            <a:gdLst/>
            <a:ahLst/>
            <a:cxnLst/>
            <a:rect r="r" b="b" t="t" l="l"/>
            <a:pathLst>
              <a:path h="1858936" w="1848796">
                <a:moveTo>
                  <a:pt x="0" y="0"/>
                </a:moveTo>
                <a:lnTo>
                  <a:pt x="1848796" y="0"/>
                </a:lnTo>
                <a:lnTo>
                  <a:pt x="1848796" y="1858936"/>
                </a:lnTo>
                <a:lnTo>
                  <a:pt x="0" y="18589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800000">
            <a:off x="16952396" y="7100318"/>
            <a:ext cx="650211" cy="650211"/>
          </a:xfrm>
          <a:custGeom>
            <a:avLst/>
            <a:gdLst/>
            <a:ahLst/>
            <a:cxnLst/>
            <a:rect r="r" b="b" t="t" l="l"/>
            <a:pathLst>
              <a:path h="650211" w="650211">
                <a:moveTo>
                  <a:pt x="0" y="0"/>
                </a:moveTo>
                <a:lnTo>
                  <a:pt x="650212" y="0"/>
                </a:lnTo>
                <a:lnTo>
                  <a:pt x="650212" y="650211"/>
                </a:lnTo>
                <a:lnTo>
                  <a:pt x="0" y="6502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183137" y="-362888"/>
            <a:ext cx="8915029" cy="3566012"/>
          </a:xfrm>
          <a:custGeom>
            <a:avLst/>
            <a:gdLst/>
            <a:ahLst/>
            <a:cxnLst/>
            <a:rect r="r" b="b" t="t" l="l"/>
            <a:pathLst>
              <a:path h="3566012" w="8915029">
                <a:moveTo>
                  <a:pt x="0" y="0"/>
                </a:moveTo>
                <a:lnTo>
                  <a:pt x="8915030" y="0"/>
                </a:lnTo>
                <a:lnTo>
                  <a:pt x="8915030" y="3566012"/>
                </a:lnTo>
                <a:lnTo>
                  <a:pt x="0" y="35660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693761">
            <a:off x="-929983" y="8400552"/>
            <a:ext cx="4282341" cy="4673769"/>
          </a:xfrm>
          <a:custGeom>
            <a:avLst/>
            <a:gdLst/>
            <a:ahLst/>
            <a:cxnLst/>
            <a:rect r="r" b="b" t="t" l="l"/>
            <a:pathLst>
              <a:path h="4673769" w="4282341">
                <a:moveTo>
                  <a:pt x="0" y="0"/>
                </a:moveTo>
                <a:lnTo>
                  <a:pt x="4282341" y="0"/>
                </a:lnTo>
                <a:lnTo>
                  <a:pt x="4282341" y="4673769"/>
                </a:lnTo>
                <a:lnTo>
                  <a:pt x="0" y="4673769"/>
                </a:lnTo>
                <a:lnTo>
                  <a:pt x="0" y="0"/>
                </a:lnTo>
                <a:close/>
              </a:path>
            </a:pathLst>
          </a:custGeom>
          <a:blipFill>
            <a:blip r:embed="rId10"/>
            <a:stretch>
              <a:fillRect l="0" t="0" r="0" b="0"/>
            </a:stretch>
          </a:blipFill>
        </p:spPr>
      </p:sp>
      <p:sp>
        <p:nvSpPr>
          <p:cNvPr name="Freeform 7" id="7"/>
          <p:cNvSpPr/>
          <p:nvPr/>
        </p:nvSpPr>
        <p:spPr>
          <a:xfrm flipH="false" flipV="false" rot="0">
            <a:off x="14317310" y="-663069"/>
            <a:ext cx="3113002" cy="3113002"/>
          </a:xfrm>
          <a:custGeom>
            <a:avLst/>
            <a:gdLst/>
            <a:ahLst/>
            <a:cxnLst/>
            <a:rect r="r" b="b" t="t" l="l"/>
            <a:pathLst>
              <a:path h="3113002" w="3113002">
                <a:moveTo>
                  <a:pt x="0" y="0"/>
                </a:moveTo>
                <a:lnTo>
                  <a:pt x="3113002" y="0"/>
                </a:lnTo>
                <a:lnTo>
                  <a:pt x="3113002" y="3113002"/>
                </a:lnTo>
                <a:lnTo>
                  <a:pt x="0" y="3113002"/>
                </a:lnTo>
                <a:lnTo>
                  <a:pt x="0" y="0"/>
                </a:lnTo>
                <a:close/>
              </a:path>
            </a:pathLst>
          </a:custGeom>
          <a:blipFill>
            <a:blip r:embed="rId11"/>
            <a:stretch>
              <a:fillRect l="0" t="0" r="0" b="0"/>
            </a:stretch>
          </a:blipFill>
        </p:spPr>
      </p:sp>
      <p:grpSp>
        <p:nvGrpSpPr>
          <p:cNvPr name="Group 8" id="8"/>
          <p:cNvGrpSpPr/>
          <p:nvPr/>
        </p:nvGrpSpPr>
        <p:grpSpPr>
          <a:xfrm rot="0">
            <a:off x="13414951" y="2911900"/>
            <a:ext cx="3536373" cy="4412566"/>
            <a:chOff x="0" y="0"/>
            <a:chExt cx="547877" cy="683622"/>
          </a:xfrm>
        </p:grpSpPr>
        <p:sp>
          <p:nvSpPr>
            <p:cNvPr name="Freeform 9" id="9"/>
            <p:cNvSpPr/>
            <p:nvPr/>
          </p:nvSpPr>
          <p:spPr>
            <a:xfrm flipH="false" flipV="false" rot="0">
              <a:off x="0" y="0"/>
              <a:ext cx="547877" cy="683622"/>
            </a:xfrm>
            <a:custGeom>
              <a:avLst/>
              <a:gdLst/>
              <a:ahLst/>
              <a:cxnLst/>
              <a:rect r="r" b="b" t="t" l="l"/>
              <a:pathLst>
                <a:path h="683622" w="547877">
                  <a:moveTo>
                    <a:pt x="0" y="0"/>
                  </a:moveTo>
                  <a:lnTo>
                    <a:pt x="547877" y="0"/>
                  </a:lnTo>
                  <a:lnTo>
                    <a:pt x="547877" y="683622"/>
                  </a:lnTo>
                  <a:lnTo>
                    <a:pt x="0" y="683622"/>
                  </a:lnTo>
                  <a:close/>
                </a:path>
              </a:pathLst>
            </a:custGeom>
            <a:blipFill>
              <a:blip r:embed="rId12"/>
              <a:stretch>
                <a:fillRect l="-12388" t="0" r="-12388" b="0"/>
              </a:stretch>
            </a:blipFill>
          </p:spPr>
        </p:sp>
      </p:grpSp>
      <p:sp>
        <p:nvSpPr>
          <p:cNvPr name="Freeform 10" id="10"/>
          <p:cNvSpPr/>
          <p:nvPr/>
        </p:nvSpPr>
        <p:spPr>
          <a:xfrm flipH="false" flipV="false" rot="0">
            <a:off x="4989039" y="2937905"/>
            <a:ext cx="3509621" cy="4387026"/>
          </a:xfrm>
          <a:custGeom>
            <a:avLst/>
            <a:gdLst/>
            <a:ahLst/>
            <a:cxnLst/>
            <a:rect r="r" b="b" t="t" l="l"/>
            <a:pathLst>
              <a:path h="4387026" w="3509621">
                <a:moveTo>
                  <a:pt x="0" y="0"/>
                </a:moveTo>
                <a:lnTo>
                  <a:pt x="3509621" y="0"/>
                </a:lnTo>
                <a:lnTo>
                  <a:pt x="3509621" y="4387026"/>
                </a:lnTo>
                <a:lnTo>
                  <a:pt x="0" y="4387026"/>
                </a:lnTo>
                <a:lnTo>
                  <a:pt x="0" y="0"/>
                </a:lnTo>
                <a:close/>
              </a:path>
            </a:pathLst>
          </a:custGeom>
          <a:blipFill>
            <a:blip r:embed="rId13"/>
            <a:stretch>
              <a:fillRect l="0" t="0" r="0" b="0"/>
            </a:stretch>
          </a:blipFill>
        </p:spPr>
      </p:sp>
      <p:grpSp>
        <p:nvGrpSpPr>
          <p:cNvPr name="Group 11" id="11"/>
          <p:cNvGrpSpPr/>
          <p:nvPr/>
        </p:nvGrpSpPr>
        <p:grpSpPr>
          <a:xfrm rot="0">
            <a:off x="9144000" y="2815783"/>
            <a:ext cx="3509621" cy="4437974"/>
            <a:chOff x="0" y="0"/>
            <a:chExt cx="543732" cy="687558"/>
          </a:xfrm>
        </p:grpSpPr>
        <p:sp>
          <p:nvSpPr>
            <p:cNvPr name="Freeform 12" id="12"/>
            <p:cNvSpPr/>
            <p:nvPr/>
          </p:nvSpPr>
          <p:spPr>
            <a:xfrm flipH="false" flipV="false" rot="0">
              <a:off x="0" y="0"/>
              <a:ext cx="543732" cy="687558"/>
            </a:xfrm>
            <a:custGeom>
              <a:avLst/>
              <a:gdLst/>
              <a:ahLst/>
              <a:cxnLst/>
              <a:rect r="r" b="b" t="t" l="l"/>
              <a:pathLst>
                <a:path h="687558" w="543732">
                  <a:moveTo>
                    <a:pt x="0" y="0"/>
                  </a:moveTo>
                  <a:lnTo>
                    <a:pt x="543732" y="0"/>
                  </a:lnTo>
                  <a:lnTo>
                    <a:pt x="543732" y="687558"/>
                  </a:lnTo>
                  <a:lnTo>
                    <a:pt x="0" y="687558"/>
                  </a:lnTo>
                  <a:close/>
                </a:path>
              </a:pathLst>
            </a:custGeom>
            <a:blipFill>
              <a:blip r:embed="rId14"/>
              <a:stretch>
                <a:fillRect l="-13825" t="0" r="-13825" b="0"/>
              </a:stretch>
            </a:blipFill>
          </p:spPr>
        </p:sp>
      </p:grpSp>
      <p:sp>
        <p:nvSpPr>
          <p:cNvPr name="Freeform 13" id="13"/>
          <p:cNvSpPr/>
          <p:nvPr/>
        </p:nvSpPr>
        <p:spPr>
          <a:xfrm flipH="false" flipV="false" rot="0">
            <a:off x="511239" y="2911900"/>
            <a:ext cx="3539886" cy="4412566"/>
          </a:xfrm>
          <a:custGeom>
            <a:avLst/>
            <a:gdLst/>
            <a:ahLst/>
            <a:cxnLst/>
            <a:rect r="r" b="b" t="t" l="l"/>
            <a:pathLst>
              <a:path h="4412566" w="3539886">
                <a:moveTo>
                  <a:pt x="0" y="0"/>
                </a:moveTo>
                <a:lnTo>
                  <a:pt x="3539886" y="0"/>
                </a:lnTo>
                <a:lnTo>
                  <a:pt x="3539886" y="4412566"/>
                </a:lnTo>
                <a:lnTo>
                  <a:pt x="0" y="4412566"/>
                </a:lnTo>
                <a:lnTo>
                  <a:pt x="0" y="0"/>
                </a:lnTo>
                <a:close/>
              </a:path>
            </a:pathLst>
          </a:custGeom>
          <a:blipFill>
            <a:blip r:embed="rId15"/>
            <a:stretch>
              <a:fillRect l="0" t="0" r="0" b="0"/>
            </a:stretch>
          </a:blipFill>
        </p:spPr>
      </p:sp>
      <p:sp>
        <p:nvSpPr>
          <p:cNvPr name="TextBox 14" id="14"/>
          <p:cNvSpPr txBox="true"/>
          <p:nvPr/>
        </p:nvSpPr>
        <p:spPr>
          <a:xfrm rot="0">
            <a:off x="3468353" y="1009650"/>
            <a:ext cx="11351293" cy="933450"/>
          </a:xfrm>
          <a:prstGeom prst="rect">
            <a:avLst/>
          </a:prstGeom>
        </p:spPr>
        <p:txBody>
          <a:bodyPr anchor="t" rtlCol="false" tIns="0" lIns="0" bIns="0" rIns="0">
            <a:spAutoFit/>
          </a:bodyPr>
          <a:lstStyle/>
          <a:p>
            <a:pPr algn="ctr">
              <a:lnSpc>
                <a:spcPts val="6600"/>
              </a:lnSpc>
            </a:pPr>
            <a:r>
              <a:rPr lang="en-US" sz="6000">
                <a:solidFill>
                  <a:srgbClr val="000000"/>
                </a:solidFill>
                <a:latin typeface="Horizon"/>
                <a:ea typeface="Horizon"/>
                <a:cs typeface="Horizon"/>
                <a:sym typeface="Horizon"/>
              </a:rPr>
              <a:t>kelompok:</a:t>
            </a:r>
          </a:p>
        </p:txBody>
      </p:sp>
      <p:sp>
        <p:nvSpPr>
          <p:cNvPr name="TextBox 15" id="15"/>
          <p:cNvSpPr txBox="true"/>
          <p:nvPr/>
        </p:nvSpPr>
        <p:spPr>
          <a:xfrm rot="0">
            <a:off x="937293" y="7566476"/>
            <a:ext cx="3113831" cy="596900"/>
          </a:xfrm>
          <a:prstGeom prst="rect">
            <a:avLst/>
          </a:prstGeom>
        </p:spPr>
        <p:txBody>
          <a:bodyPr anchor="t" rtlCol="false" tIns="0" lIns="0" bIns="0" rIns="0">
            <a:spAutoFit/>
          </a:bodyPr>
          <a:lstStyle/>
          <a:p>
            <a:pPr algn="l">
              <a:lnSpc>
                <a:spcPts val="2200"/>
              </a:lnSpc>
            </a:pPr>
            <a:r>
              <a:rPr lang="en-US" sz="2000">
                <a:solidFill>
                  <a:srgbClr val="000000"/>
                </a:solidFill>
                <a:latin typeface="Horizon"/>
                <a:ea typeface="Horizon"/>
                <a:cs typeface="Horizon"/>
                <a:sym typeface="Horizon"/>
              </a:rPr>
              <a:t>Andi Hisyam helmi</a:t>
            </a:r>
          </a:p>
        </p:txBody>
      </p:sp>
      <p:sp>
        <p:nvSpPr>
          <p:cNvPr name="TextBox 16" id="16"/>
          <p:cNvSpPr txBox="true"/>
          <p:nvPr/>
        </p:nvSpPr>
        <p:spPr>
          <a:xfrm rot="0">
            <a:off x="5246834" y="7421900"/>
            <a:ext cx="3493620" cy="596900"/>
          </a:xfrm>
          <a:prstGeom prst="rect">
            <a:avLst/>
          </a:prstGeom>
        </p:spPr>
        <p:txBody>
          <a:bodyPr anchor="t" rtlCol="false" tIns="0" lIns="0" bIns="0" rIns="0">
            <a:spAutoFit/>
          </a:bodyPr>
          <a:lstStyle/>
          <a:p>
            <a:pPr algn="l">
              <a:lnSpc>
                <a:spcPts val="2200"/>
              </a:lnSpc>
            </a:pPr>
            <a:r>
              <a:rPr lang="en-US" sz="2000">
                <a:solidFill>
                  <a:srgbClr val="000000"/>
                </a:solidFill>
                <a:latin typeface="Horizon"/>
                <a:ea typeface="Horizon"/>
                <a:cs typeface="Horizon"/>
                <a:sym typeface="Horizon"/>
              </a:rPr>
              <a:t>Arifin Ardiansyah</a:t>
            </a:r>
          </a:p>
        </p:txBody>
      </p:sp>
      <p:sp>
        <p:nvSpPr>
          <p:cNvPr name="TextBox 17" id="17"/>
          <p:cNvSpPr txBox="true"/>
          <p:nvPr/>
        </p:nvSpPr>
        <p:spPr>
          <a:xfrm rot="0">
            <a:off x="9248167" y="7442554"/>
            <a:ext cx="3493620" cy="596900"/>
          </a:xfrm>
          <a:prstGeom prst="rect">
            <a:avLst/>
          </a:prstGeom>
        </p:spPr>
        <p:txBody>
          <a:bodyPr anchor="t" rtlCol="false" tIns="0" lIns="0" bIns="0" rIns="0">
            <a:spAutoFit/>
          </a:bodyPr>
          <a:lstStyle/>
          <a:p>
            <a:pPr algn="l">
              <a:lnSpc>
                <a:spcPts val="2200"/>
              </a:lnSpc>
            </a:pPr>
            <a:r>
              <a:rPr lang="en-US" sz="2000">
                <a:solidFill>
                  <a:srgbClr val="000000"/>
                </a:solidFill>
                <a:latin typeface="Horizon"/>
                <a:ea typeface="Horizon"/>
                <a:cs typeface="Horizon"/>
                <a:sym typeface="Horizon"/>
              </a:rPr>
              <a:t>Taqia ferdianshah</a:t>
            </a:r>
          </a:p>
        </p:txBody>
      </p:sp>
      <p:sp>
        <p:nvSpPr>
          <p:cNvPr name="TextBox 18" id="18"/>
          <p:cNvSpPr txBox="true"/>
          <p:nvPr/>
        </p:nvSpPr>
        <p:spPr>
          <a:xfrm rot="0">
            <a:off x="13765680" y="7566476"/>
            <a:ext cx="3493620" cy="596900"/>
          </a:xfrm>
          <a:prstGeom prst="rect">
            <a:avLst/>
          </a:prstGeom>
        </p:spPr>
        <p:txBody>
          <a:bodyPr anchor="t" rtlCol="false" tIns="0" lIns="0" bIns="0" rIns="0">
            <a:spAutoFit/>
          </a:bodyPr>
          <a:lstStyle/>
          <a:p>
            <a:pPr algn="l">
              <a:lnSpc>
                <a:spcPts val="2200"/>
              </a:lnSpc>
            </a:pPr>
            <a:r>
              <a:rPr lang="en-US" sz="2000">
                <a:solidFill>
                  <a:srgbClr val="000000"/>
                </a:solidFill>
                <a:latin typeface="Horizon"/>
                <a:ea typeface="Horizon"/>
                <a:cs typeface="Horizon"/>
                <a:sym typeface="Horizon"/>
              </a:rPr>
              <a:t>Rivaldo s togalyos</a:t>
            </a:r>
          </a:p>
        </p:txBody>
      </p:sp>
      <p:sp>
        <p:nvSpPr>
          <p:cNvPr name="TextBox 19" id="19"/>
          <p:cNvSpPr txBox="true"/>
          <p:nvPr/>
        </p:nvSpPr>
        <p:spPr>
          <a:xfrm rot="0">
            <a:off x="937293" y="8295138"/>
            <a:ext cx="2318815" cy="320675"/>
          </a:xfrm>
          <a:prstGeom prst="rect">
            <a:avLst/>
          </a:prstGeom>
        </p:spPr>
        <p:txBody>
          <a:bodyPr anchor="t" rtlCol="false" tIns="0" lIns="0" bIns="0" rIns="0">
            <a:spAutoFit/>
          </a:bodyPr>
          <a:lstStyle/>
          <a:p>
            <a:pPr algn="l">
              <a:lnSpc>
                <a:spcPts val="2200"/>
              </a:lnSpc>
            </a:pPr>
            <a:r>
              <a:rPr lang="en-US" sz="2000">
                <a:solidFill>
                  <a:srgbClr val="000000"/>
                </a:solidFill>
                <a:latin typeface="Horizon"/>
                <a:ea typeface="Horizon"/>
                <a:cs typeface="Horizon"/>
                <a:sym typeface="Horizon"/>
              </a:rPr>
              <a:t>2211110017</a:t>
            </a:r>
          </a:p>
        </p:txBody>
      </p:sp>
      <p:sp>
        <p:nvSpPr>
          <p:cNvPr name="TextBox 20" id="20"/>
          <p:cNvSpPr txBox="true"/>
          <p:nvPr/>
        </p:nvSpPr>
        <p:spPr>
          <a:xfrm rot="0">
            <a:off x="5246834" y="8144326"/>
            <a:ext cx="2318815" cy="320675"/>
          </a:xfrm>
          <a:prstGeom prst="rect">
            <a:avLst/>
          </a:prstGeom>
        </p:spPr>
        <p:txBody>
          <a:bodyPr anchor="t" rtlCol="false" tIns="0" lIns="0" bIns="0" rIns="0">
            <a:spAutoFit/>
          </a:bodyPr>
          <a:lstStyle/>
          <a:p>
            <a:pPr algn="l">
              <a:lnSpc>
                <a:spcPts val="2200"/>
              </a:lnSpc>
            </a:pPr>
            <a:r>
              <a:rPr lang="en-US" sz="2000">
                <a:solidFill>
                  <a:srgbClr val="000000"/>
                </a:solidFill>
                <a:latin typeface="Horizon"/>
                <a:ea typeface="Horizon"/>
                <a:cs typeface="Horizon"/>
                <a:sym typeface="Horizon"/>
              </a:rPr>
              <a:t>2211110019</a:t>
            </a:r>
          </a:p>
        </p:txBody>
      </p:sp>
      <p:sp>
        <p:nvSpPr>
          <p:cNvPr name="TextBox 21" id="21"/>
          <p:cNvSpPr txBox="true"/>
          <p:nvPr/>
        </p:nvSpPr>
        <p:spPr>
          <a:xfrm rot="0">
            <a:off x="13765680" y="8295138"/>
            <a:ext cx="2318815" cy="320675"/>
          </a:xfrm>
          <a:prstGeom prst="rect">
            <a:avLst/>
          </a:prstGeom>
        </p:spPr>
        <p:txBody>
          <a:bodyPr anchor="t" rtlCol="false" tIns="0" lIns="0" bIns="0" rIns="0">
            <a:spAutoFit/>
          </a:bodyPr>
          <a:lstStyle/>
          <a:p>
            <a:pPr algn="l">
              <a:lnSpc>
                <a:spcPts val="2200"/>
              </a:lnSpc>
            </a:pPr>
            <a:r>
              <a:rPr lang="en-US" sz="2000">
                <a:solidFill>
                  <a:srgbClr val="000000"/>
                </a:solidFill>
                <a:latin typeface="Horizon"/>
                <a:ea typeface="Horizon"/>
                <a:cs typeface="Horizon"/>
                <a:sym typeface="Horizon"/>
              </a:rPr>
              <a:t>2211110030</a:t>
            </a:r>
          </a:p>
        </p:txBody>
      </p:sp>
      <p:sp>
        <p:nvSpPr>
          <p:cNvPr name="TextBox 22" id="22"/>
          <p:cNvSpPr txBox="true"/>
          <p:nvPr/>
        </p:nvSpPr>
        <p:spPr>
          <a:xfrm rot="0">
            <a:off x="9248167" y="8107389"/>
            <a:ext cx="2318815" cy="320675"/>
          </a:xfrm>
          <a:prstGeom prst="rect">
            <a:avLst/>
          </a:prstGeom>
        </p:spPr>
        <p:txBody>
          <a:bodyPr anchor="t" rtlCol="false" tIns="0" lIns="0" bIns="0" rIns="0">
            <a:spAutoFit/>
          </a:bodyPr>
          <a:lstStyle/>
          <a:p>
            <a:pPr algn="l">
              <a:lnSpc>
                <a:spcPts val="2200"/>
              </a:lnSpc>
            </a:pPr>
            <a:r>
              <a:rPr lang="en-US" sz="2000">
                <a:solidFill>
                  <a:srgbClr val="000000"/>
                </a:solidFill>
                <a:latin typeface="Horizon"/>
                <a:ea typeface="Horizon"/>
                <a:cs typeface="Horizon"/>
                <a:sym typeface="Horizon"/>
              </a:rPr>
              <a:t>2211110025</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665118" y="1019175"/>
            <a:ext cx="9166710" cy="685800"/>
          </a:xfrm>
          <a:prstGeom prst="rect">
            <a:avLst/>
          </a:prstGeom>
        </p:spPr>
        <p:txBody>
          <a:bodyPr anchor="t" rtlCol="false" tIns="0" lIns="0" bIns="0" rIns="0">
            <a:spAutoFit/>
          </a:bodyPr>
          <a:lstStyle/>
          <a:p>
            <a:pPr algn="ctr">
              <a:lnSpc>
                <a:spcPts val="4949"/>
              </a:lnSpc>
            </a:pPr>
            <a:r>
              <a:rPr lang="en-US" sz="4499">
                <a:solidFill>
                  <a:srgbClr val="000000"/>
                </a:solidFill>
                <a:latin typeface="Horizon"/>
                <a:ea typeface="Horizon"/>
                <a:cs typeface="Horizon"/>
                <a:sym typeface="Horizon"/>
              </a:rPr>
              <a:t>SARAN </a:t>
            </a:r>
          </a:p>
        </p:txBody>
      </p:sp>
      <p:sp>
        <p:nvSpPr>
          <p:cNvPr name="TextBox 3" id="3"/>
          <p:cNvSpPr txBox="true"/>
          <p:nvPr/>
        </p:nvSpPr>
        <p:spPr>
          <a:xfrm rot="0">
            <a:off x="621388" y="2781846"/>
            <a:ext cx="17254169" cy="6973618"/>
          </a:xfrm>
          <a:prstGeom prst="rect">
            <a:avLst/>
          </a:prstGeom>
        </p:spPr>
        <p:txBody>
          <a:bodyPr anchor="t" rtlCol="false" tIns="0" lIns="0" bIns="0" rIns="0">
            <a:spAutoFit/>
          </a:bodyPr>
          <a:lstStyle/>
          <a:p>
            <a:pPr algn="l" marL="604519" indent="-302260" lvl="1">
              <a:lnSpc>
                <a:spcPts val="3639"/>
              </a:lnSpc>
              <a:buFont typeface="Arial"/>
              <a:buChar char="•"/>
            </a:pPr>
            <a:r>
              <a:rPr lang="en-US" sz="2799">
                <a:solidFill>
                  <a:srgbClr val="000000"/>
                </a:solidFill>
                <a:latin typeface="Telegraf Bold"/>
                <a:ea typeface="Telegraf Bold"/>
                <a:cs typeface="Telegraf Bold"/>
                <a:sym typeface="Telegraf Bold"/>
              </a:rPr>
              <a:t>Meningkatkan interaksi dengan penggemar:  </a:t>
            </a:r>
            <a:r>
              <a:rPr lang="en-US" sz="2799">
                <a:solidFill>
                  <a:srgbClr val="000000"/>
                </a:solidFill>
                <a:latin typeface="Telegraf"/>
                <a:ea typeface="Telegraf"/>
                <a:cs typeface="Telegraf"/>
                <a:sym typeface="Telegraf"/>
              </a:rPr>
              <a:t>JKT48 dapat memperbanyak jumlah penonton untuk pertunjukkan teater, memperpanjang sesi Video Call, dan meningkatkan intensitas pesan pribadi dari anggota kepada penggemar.</a:t>
            </a:r>
          </a:p>
          <a:p>
            <a:pPr algn="l" marL="604519" indent="-302260" lvl="1">
              <a:lnSpc>
                <a:spcPts val="3639"/>
              </a:lnSpc>
              <a:buFont typeface="Arial"/>
              <a:buChar char="•"/>
            </a:pPr>
            <a:r>
              <a:rPr lang="en-US" sz="2799">
                <a:solidFill>
                  <a:srgbClr val="000000"/>
                </a:solidFill>
                <a:latin typeface="Telegraf Bold"/>
                <a:ea typeface="Telegraf Bold"/>
                <a:cs typeface="Telegraf Bold"/>
                <a:sym typeface="Telegraf Bold"/>
              </a:rPr>
              <a:t>Membuat konten berkualitas:</a:t>
            </a:r>
            <a:r>
              <a:rPr lang="en-US" sz="2799">
                <a:solidFill>
                  <a:srgbClr val="000000"/>
                </a:solidFill>
                <a:latin typeface="Telegraf"/>
                <a:ea typeface="Telegraf"/>
                <a:cs typeface="Telegraf"/>
                <a:sym typeface="Telegraf"/>
              </a:rPr>
              <a:t> JKT48 dapat membuat konten yang lebih menarik dan relevan dengan minat penggemar, seperti video di balik layar, vlog anggota, dll.</a:t>
            </a:r>
          </a:p>
          <a:p>
            <a:pPr algn="l" marL="604519" indent="-302260" lvl="1">
              <a:lnSpc>
                <a:spcPts val="3639"/>
              </a:lnSpc>
              <a:buFont typeface="Arial"/>
              <a:buChar char="•"/>
            </a:pPr>
            <a:r>
              <a:rPr lang="en-US" sz="2799">
                <a:solidFill>
                  <a:srgbClr val="000000"/>
                </a:solidFill>
                <a:latin typeface="Telegraf"/>
                <a:ea typeface="Telegraf"/>
                <a:cs typeface="Telegraf"/>
                <a:sym typeface="Telegraf"/>
              </a:rPr>
              <a:t>Menanggapi kritik dengan bijak: JKT48 dapat menanggapi kritik dengan cara yang profesional dan konstruktif, menunjukkan bahwa mereka menghargai masukan dari penggemar dan berusaha untuk memperbaiki diri.</a:t>
            </a:r>
          </a:p>
          <a:p>
            <a:pPr algn="l" marL="604519" indent="-302260" lvl="1">
              <a:lnSpc>
                <a:spcPts val="3639"/>
              </a:lnSpc>
              <a:buFont typeface="Arial"/>
              <a:buChar char="•"/>
            </a:pPr>
            <a:r>
              <a:rPr lang="en-US" sz="2799">
                <a:solidFill>
                  <a:srgbClr val="000000"/>
                </a:solidFill>
                <a:latin typeface="Telegraf Bold"/>
                <a:ea typeface="Telegraf Bold"/>
                <a:cs typeface="Telegraf Bold"/>
                <a:sym typeface="Telegraf Bold"/>
              </a:rPr>
              <a:t>Memantau sentimen secara berkala:</a:t>
            </a:r>
            <a:r>
              <a:rPr lang="en-US" sz="2799">
                <a:solidFill>
                  <a:srgbClr val="000000"/>
                </a:solidFill>
                <a:latin typeface="Telegraf"/>
                <a:ea typeface="Telegraf"/>
                <a:cs typeface="Telegraf"/>
                <a:sym typeface="Telegraf"/>
              </a:rPr>
              <a:t> JKT48 dapat memantau sentimen publik secara berkala untuk mengidentifikasi tren dan masalah yang muncul, sehingga dapat mengambil tindakan yang tepat untuk menjaga reputasi positif.</a:t>
            </a:r>
          </a:p>
          <a:p>
            <a:pPr algn="l">
              <a:lnSpc>
                <a:spcPts val="3639"/>
              </a:lnSpc>
            </a:pPr>
          </a:p>
          <a:p>
            <a:pPr algn="l">
              <a:lnSpc>
                <a:spcPts val="5840"/>
              </a:lnSpc>
            </a:pPr>
          </a:p>
          <a:p>
            <a:pPr algn="l">
              <a:lnSpc>
                <a:spcPts val="5840"/>
              </a:lnSpc>
            </a:pPr>
            <a:r>
              <a:rPr lang="en-US" sz="4492">
                <a:solidFill>
                  <a:srgbClr val="000000"/>
                </a:solidFill>
                <a:latin typeface="Telegraf"/>
                <a:ea typeface="Telegraf"/>
                <a:cs typeface="Telegraf"/>
                <a:sym typeface="Telegraf"/>
              </a:rPr>
              <a:t> </a:t>
            </a:r>
          </a:p>
        </p:txBody>
      </p:sp>
      <p:sp>
        <p:nvSpPr>
          <p:cNvPr name="Freeform 4" id="4"/>
          <p:cNvSpPr/>
          <p:nvPr/>
        </p:nvSpPr>
        <p:spPr>
          <a:xfrm flipH="false" flipV="false" rot="0">
            <a:off x="15184195" y="7689638"/>
            <a:ext cx="5382724" cy="4662784"/>
          </a:xfrm>
          <a:custGeom>
            <a:avLst/>
            <a:gdLst/>
            <a:ahLst/>
            <a:cxnLst/>
            <a:rect r="r" b="b" t="t" l="l"/>
            <a:pathLst>
              <a:path h="4662784" w="5382724">
                <a:moveTo>
                  <a:pt x="0" y="0"/>
                </a:moveTo>
                <a:lnTo>
                  <a:pt x="5382724" y="0"/>
                </a:lnTo>
                <a:lnTo>
                  <a:pt x="5382724" y="4662785"/>
                </a:lnTo>
                <a:lnTo>
                  <a:pt x="0" y="4662785"/>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C7D0DC"/>
        </a:solidFill>
      </p:bgPr>
    </p:bg>
    <p:spTree>
      <p:nvGrpSpPr>
        <p:cNvPr id="1" name=""/>
        <p:cNvGrpSpPr/>
        <p:nvPr/>
      </p:nvGrpSpPr>
      <p:grpSpPr>
        <a:xfrm>
          <a:off x="0" y="0"/>
          <a:ext cx="0" cy="0"/>
          <a:chOff x="0" y="0"/>
          <a:chExt cx="0" cy="0"/>
        </a:xfrm>
      </p:grpSpPr>
      <p:sp>
        <p:nvSpPr>
          <p:cNvPr name="TextBox 2" id="2"/>
          <p:cNvSpPr txBox="true"/>
          <p:nvPr/>
        </p:nvSpPr>
        <p:spPr>
          <a:xfrm rot="0">
            <a:off x="5506108" y="904576"/>
            <a:ext cx="8036118" cy="933450"/>
          </a:xfrm>
          <a:prstGeom prst="rect">
            <a:avLst/>
          </a:prstGeom>
        </p:spPr>
        <p:txBody>
          <a:bodyPr anchor="t" rtlCol="false" tIns="0" lIns="0" bIns="0" rIns="0">
            <a:spAutoFit/>
          </a:bodyPr>
          <a:lstStyle/>
          <a:p>
            <a:pPr algn="l">
              <a:lnSpc>
                <a:spcPts val="6600"/>
              </a:lnSpc>
            </a:pPr>
            <a:r>
              <a:rPr lang="en-US" sz="6000">
                <a:solidFill>
                  <a:srgbClr val="000000"/>
                </a:solidFill>
                <a:latin typeface="Horizon"/>
                <a:ea typeface="Horizon"/>
                <a:cs typeface="Horizon"/>
                <a:sym typeface="Horizon"/>
              </a:rPr>
              <a:t>kesimpulan</a:t>
            </a:r>
          </a:p>
        </p:txBody>
      </p:sp>
      <p:sp>
        <p:nvSpPr>
          <p:cNvPr name="Freeform 3" id="3"/>
          <p:cNvSpPr/>
          <p:nvPr/>
        </p:nvSpPr>
        <p:spPr>
          <a:xfrm flipH="false" flipV="false" rot="-10800000">
            <a:off x="9144000" y="9526666"/>
            <a:ext cx="760334" cy="760334"/>
          </a:xfrm>
          <a:custGeom>
            <a:avLst/>
            <a:gdLst/>
            <a:ahLst/>
            <a:cxnLst/>
            <a:rect r="r" b="b" t="t" l="l"/>
            <a:pathLst>
              <a:path h="760334" w="760334">
                <a:moveTo>
                  <a:pt x="0" y="0"/>
                </a:moveTo>
                <a:lnTo>
                  <a:pt x="760334" y="0"/>
                </a:lnTo>
                <a:lnTo>
                  <a:pt x="760334" y="760334"/>
                </a:lnTo>
                <a:lnTo>
                  <a:pt x="0" y="7603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230716" y="-210148"/>
            <a:ext cx="2057284" cy="2267548"/>
          </a:xfrm>
          <a:custGeom>
            <a:avLst/>
            <a:gdLst/>
            <a:ahLst/>
            <a:cxnLst/>
            <a:rect r="r" b="b" t="t" l="l"/>
            <a:pathLst>
              <a:path h="2267548" w="2057284">
                <a:moveTo>
                  <a:pt x="0" y="0"/>
                </a:moveTo>
                <a:lnTo>
                  <a:pt x="2057284" y="0"/>
                </a:lnTo>
                <a:lnTo>
                  <a:pt x="2057284" y="2267548"/>
                </a:lnTo>
                <a:lnTo>
                  <a:pt x="0" y="2267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065942" y="7397994"/>
            <a:ext cx="5382724" cy="4662784"/>
          </a:xfrm>
          <a:custGeom>
            <a:avLst/>
            <a:gdLst/>
            <a:ahLst/>
            <a:cxnLst/>
            <a:rect r="r" b="b" t="t" l="l"/>
            <a:pathLst>
              <a:path h="4662784" w="5382724">
                <a:moveTo>
                  <a:pt x="0" y="0"/>
                </a:moveTo>
                <a:lnTo>
                  <a:pt x="5382723" y="0"/>
                </a:lnTo>
                <a:lnTo>
                  <a:pt x="5382723" y="4662784"/>
                </a:lnTo>
                <a:lnTo>
                  <a:pt x="0" y="4662784"/>
                </a:lnTo>
                <a:lnTo>
                  <a:pt x="0" y="0"/>
                </a:lnTo>
                <a:close/>
              </a:path>
            </a:pathLst>
          </a:custGeom>
          <a:blipFill>
            <a:blip r:embed="rId6"/>
            <a:stretch>
              <a:fillRect l="0" t="0" r="0" b="0"/>
            </a:stretch>
          </a:blipFill>
        </p:spPr>
      </p:sp>
      <p:sp>
        <p:nvSpPr>
          <p:cNvPr name="TextBox 6" id="6"/>
          <p:cNvSpPr txBox="true"/>
          <p:nvPr/>
        </p:nvSpPr>
        <p:spPr>
          <a:xfrm rot="0">
            <a:off x="329203" y="3331017"/>
            <a:ext cx="17629594" cy="3672592"/>
          </a:xfrm>
          <a:prstGeom prst="rect">
            <a:avLst/>
          </a:prstGeom>
        </p:spPr>
        <p:txBody>
          <a:bodyPr anchor="t" rtlCol="false" tIns="0" lIns="0" bIns="0" rIns="0">
            <a:spAutoFit/>
          </a:bodyPr>
          <a:lstStyle/>
          <a:p>
            <a:pPr algn="just">
              <a:lnSpc>
                <a:spcPts val="2465"/>
              </a:lnSpc>
            </a:pPr>
            <a:r>
              <a:rPr lang="en-US" sz="2465" spc="-24">
                <a:solidFill>
                  <a:srgbClr val="000000"/>
                </a:solidFill>
                <a:latin typeface="Garet Bold"/>
                <a:ea typeface="Garet Bold"/>
                <a:cs typeface="Garet Bold"/>
                <a:sym typeface="Garet Bold"/>
              </a:rPr>
              <a:t>Analisis sentimen terhadap JKT48 di platform X menunjukkan bahwa mayoritas tweet bersifat netral (57.1%), diikuti oleh sentimen positif (36.7%) dan negatif (6.2%). Sentimen positif mengindikasikan dukungan dan apresiasi penggemar, sementara sentimen negatif relatif kecil. Topik utama yang dibahas dalam tweet tentang JKT48 meliputi ucapan selamat, jadwal acara, dan interaksi dengan anggota.</a:t>
            </a:r>
          </a:p>
          <a:p>
            <a:pPr algn="just">
              <a:lnSpc>
                <a:spcPts val="2465"/>
              </a:lnSpc>
            </a:pPr>
          </a:p>
          <a:p>
            <a:pPr algn="just">
              <a:lnSpc>
                <a:spcPts val="2465"/>
              </a:lnSpc>
            </a:pPr>
            <a:r>
              <a:rPr lang="en-US" sz="2465" spc="-24">
                <a:solidFill>
                  <a:srgbClr val="000000"/>
                </a:solidFill>
                <a:latin typeface="Garet Bold"/>
                <a:ea typeface="Garet Bold"/>
                <a:cs typeface="Garet Bold"/>
                <a:sym typeface="Garet Bold"/>
              </a:rPr>
              <a:t>Faktor-faktor yang memengaruhi sentimen di X berkaitan dengan interaksi anggota dengan penggemar, kualitas konten, dan respons terhadap kritik. Rekomendasi untuk meningkatkan sentimen positif meliputi peningkatan interaksi, pembuatan konten berkualitas, respons bijak terhadap kritik, dan pemantauan sentimen secara berkala. </a:t>
            </a:r>
          </a:p>
          <a:p>
            <a:pPr algn="just">
              <a:lnSpc>
                <a:spcPts val="2465"/>
              </a:lnSpc>
            </a:pPr>
          </a:p>
          <a:p>
            <a:pPr algn="just">
              <a:lnSpc>
                <a:spcPts val="2465"/>
              </a:lnSpc>
            </a:pPr>
            <a:r>
              <a:rPr lang="en-US" sz="2465" spc="-24">
                <a:solidFill>
                  <a:srgbClr val="000000"/>
                </a:solidFill>
                <a:latin typeface="Garet Bold"/>
                <a:ea typeface="Garet Bold"/>
                <a:cs typeface="Garet Bold"/>
                <a:sym typeface="Garet Bold"/>
              </a:rPr>
              <a:t>Penelitian ini memiliki keterbatasan, seperti fokus pada X dan analisis leksikon. Penelitian selanjutnya dianjurkan untuk memperluas cakupan platform dan menggunakan metode analisis yang lebih mendalam.</a:t>
            </a:r>
          </a:p>
        </p:txBody>
      </p:sp>
      <p:sp>
        <p:nvSpPr>
          <p:cNvPr name="Freeform 7" id="7"/>
          <p:cNvSpPr/>
          <p:nvPr/>
        </p:nvSpPr>
        <p:spPr>
          <a:xfrm flipH="false" flipV="false" rot="0">
            <a:off x="0" y="148979"/>
            <a:ext cx="2515218" cy="1908421"/>
          </a:xfrm>
          <a:custGeom>
            <a:avLst/>
            <a:gdLst/>
            <a:ahLst/>
            <a:cxnLst/>
            <a:rect r="r" b="b" t="t" l="l"/>
            <a:pathLst>
              <a:path h="1908421" w="2515218">
                <a:moveTo>
                  <a:pt x="0" y="0"/>
                </a:moveTo>
                <a:lnTo>
                  <a:pt x="2515218" y="0"/>
                </a:lnTo>
                <a:lnTo>
                  <a:pt x="2515218" y="1908421"/>
                </a:lnTo>
                <a:lnTo>
                  <a:pt x="0" y="1908421"/>
                </a:lnTo>
                <a:lnTo>
                  <a:pt x="0" y="0"/>
                </a:lnTo>
                <a:close/>
              </a:path>
            </a:pathLst>
          </a:custGeom>
          <a:blipFill>
            <a:blip r:embed="rId7"/>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8085" r="0" b="-108085"/>
            </a:stretch>
          </a:blipFill>
        </p:spPr>
      </p:sp>
      <p:sp>
        <p:nvSpPr>
          <p:cNvPr name="Freeform 3" id="3"/>
          <p:cNvSpPr/>
          <p:nvPr/>
        </p:nvSpPr>
        <p:spPr>
          <a:xfrm flipH="false" flipV="false" rot="-10800000">
            <a:off x="9144000" y="9526666"/>
            <a:ext cx="760334" cy="760334"/>
          </a:xfrm>
          <a:custGeom>
            <a:avLst/>
            <a:gdLst/>
            <a:ahLst/>
            <a:cxnLst/>
            <a:rect r="r" b="b" t="t" l="l"/>
            <a:pathLst>
              <a:path h="760334" w="760334">
                <a:moveTo>
                  <a:pt x="0" y="0"/>
                </a:moveTo>
                <a:lnTo>
                  <a:pt x="760334" y="0"/>
                </a:lnTo>
                <a:lnTo>
                  <a:pt x="760334" y="760334"/>
                </a:lnTo>
                <a:lnTo>
                  <a:pt x="0" y="7603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30716" y="-210148"/>
            <a:ext cx="2057284" cy="2267548"/>
          </a:xfrm>
          <a:custGeom>
            <a:avLst/>
            <a:gdLst/>
            <a:ahLst/>
            <a:cxnLst/>
            <a:rect r="r" b="b" t="t" l="l"/>
            <a:pathLst>
              <a:path h="2267548" w="2057284">
                <a:moveTo>
                  <a:pt x="0" y="0"/>
                </a:moveTo>
                <a:lnTo>
                  <a:pt x="2057284" y="0"/>
                </a:lnTo>
                <a:lnTo>
                  <a:pt x="2057284" y="2267548"/>
                </a:lnTo>
                <a:lnTo>
                  <a:pt x="0" y="22675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065942" y="7397994"/>
            <a:ext cx="5382724" cy="4662784"/>
          </a:xfrm>
          <a:custGeom>
            <a:avLst/>
            <a:gdLst/>
            <a:ahLst/>
            <a:cxnLst/>
            <a:rect r="r" b="b" t="t" l="l"/>
            <a:pathLst>
              <a:path h="4662784" w="5382724">
                <a:moveTo>
                  <a:pt x="0" y="0"/>
                </a:moveTo>
                <a:lnTo>
                  <a:pt x="5382723" y="0"/>
                </a:lnTo>
                <a:lnTo>
                  <a:pt x="5382723" y="4662784"/>
                </a:lnTo>
                <a:lnTo>
                  <a:pt x="0" y="4662784"/>
                </a:lnTo>
                <a:lnTo>
                  <a:pt x="0" y="0"/>
                </a:lnTo>
                <a:close/>
              </a:path>
            </a:pathLst>
          </a:custGeom>
          <a:blipFill>
            <a:blip r:embed="rId7"/>
            <a:stretch>
              <a:fillRect l="0" t="0" r="0" b="0"/>
            </a:stretch>
          </a:blipFill>
        </p:spPr>
      </p:sp>
      <p:sp>
        <p:nvSpPr>
          <p:cNvPr name="TextBox 6" id="6"/>
          <p:cNvSpPr txBox="true"/>
          <p:nvPr/>
        </p:nvSpPr>
        <p:spPr>
          <a:xfrm rot="0">
            <a:off x="5124417" y="5395164"/>
            <a:ext cx="9559833" cy="933450"/>
          </a:xfrm>
          <a:prstGeom prst="rect">
            <a:avLst/>
          </a:prstGeom>
        </p:spPr>
        <p:txBody>
          <a:bodyPr anchor="t" rtlCol="false" tIns="0" lIns="0" bIns="0" rIns="0">
            <a:spAutoFit/>
          </a:bodyPr>
          <a:lstStyle/>
          <a:p>
            <a:pPr algn="l">
              <a:lnSpc>
                <a:spcPts val="6600"/>
              </a:lnSpc>
            </a:pPr>
            <a:r>
              <a:rPr lang="en-US" sz="6000">
                <a:solidFill>
                  <a:srgbClr val="FFFFFF"/>
                </a:solidFill>
                <a:latin typeface="Horizon"/>
                <a:ea typeface="Horizon"/>
                <a:cs typeface="Horizon"/>
                <a:sym typeface="Horizon"/>
              </a:rPr>
              <a:t>TERIMAKASIH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62500" r="0" b="0"/>
            <a:stretch>
              <a:fillRect/>
            </a:stretch>
          </p:blipFill>
          <p:spPr>
            <a:xfrm flipH="false" flipV="false">
              <a:off x="0" y="0"/>
              <a:ext cx="24384000" cy="13716000"/>
            </a:xfrm>
            <a:prstGeom prst="rect">
              <a:avLst/>
            </a:prstGeom>
          </p:spPr>
        </p:pic>
      </p:grpSp>
      <p:sp>
        <p:nvSpPr>
          <p:cNvPr name="TextBox 4" id="4"/>
          <p:cNvSpPr txBox="true"/>
          <p:nvPr/>
        </p:nvSpPr>
        <p:spPr>
          <a:xfrm rot="0">
            <a:off x="4028115" y="4391025"/>
            <a:ext cx="10231770" cy="1209675"/>
          </a:xfrm>
          <a:prstGeom prst="rect">
            <a:avLst/>
          </a:prstGeom>
        </p:spPr>
        <p:txBody>
          <a:bodyPr anchor="t" rtlCol="false" tIns="0" lIns="0" bIns="0" rIns="0">
            <a:spAutoFit/>
          </a:bodyPr>
          <a:lstStyle/>
          <a:p>
            <a:pPr algn="ctr">
              <a:lnSpc>
                <a:spcPts val="8400"/>
              </a:lnSpc>
            </a:pPr>
            <a:r>
              <a:rPr lang="en-US" sz="6000">
                <a:solidFill>
                  <a:srgbClr val="FFFFFF"/>
                </a:solidFill>
                <a:latin typeface="Agrandir Grand Heavy"/>
                <a:ea typeface="Agrandir Grand Heavy"/>
                <a:cs typeface="Agrandir Grand Heavy"/>
                <a:sym typeface="Agrandir Grand Heavy"/>
              </a:rPr>
              <a:t>Pendahuluan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593445" y="-510999"/>
            <a:ext cx="4084470" cy="8229600"/>
          </a:xfrm>
          <a:custGeom>
            <a:avLst/>
            <a:gdLst/>
            <a:ahLst/>
            <a:cxnLst/>
            <a:rect r="r" b="b" t="t" l="l"/>
            <a:pathLst>
              <a:path h="8229600" w="4084470">
                <a:moveTo>
                  <a:pt x="0" y="0"/>
                </a:moveTo>
                <a:lnTo>
                  <a:pt x="4084470" y="0"/>
                </a:lnTo>
                <a:lnTo>
                  <a:pt x="408447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5470666" y="7718601"/>
            <a:ext cx="6802775" cy="8229600"/>
          </a:xfrm>
          <a:custGeom>
            <a:avLst/>
            <a:gdLst/>
            <a:ahLst/>
            <a:cxnLst/>
            <a:rect r="r" b="b" t="t" l="l"/>
            <a:pathLst>
              <a:path h="8229600" w="6802775">
                <a:moveTo>
                  <a:pt x="0" y="0"/>
                </a:moveTo>
                <a:lnTo>
                  <a:pt x="6802775" y="0"/>
                </a:lnTo>
                <a:lnTo>
                  <a:pt x="6802775" y="8229600"/>
                </a:lnTo>
                <a:lnTo>
                  <a:pt x="0" y="8229600"/>
                </a:lnTo>
                <a:lnTo>
                  <a:pt x="0" y="0"/>
                </a:lnTo>
                <a:close/>
              </a:path>
            </a:pathLst>
          </a:custGeom>
          <a:blipFill>
            <a:blip r:embed="rId3"/>
            <a:stretch>
              <a:fillRect l="0" t="0" r="0" b="0"/>
            </a:stretch>
          </a:blipFill>
        </p:spPr>
      </p:sp>
      <p:sp>
        <p:nvSpPr>
          <p:cNvPr name="TextBox 4" id="4"/>
          <p:cNvSpPr txBox="true"/>
          <p:nvPr/>
        </p:nvSpPr>
        <p:spPr>
          <a:xfrm rot="0">
            <a:off x="4010030" y="800100"/>
            <a:ext cx="10267940" cy="946505"/>
          </a:xfrm>
          <a:prstGeom prst="rect">
            <a:avLst/>
          </a:prstGeom>
        </p:spPr>
        <p:txBody>
          <a:bodyPr anchor="t" rtlCol="false" tIns="0" lIns="0" bIns="0" rIns="0">
            <a:spAutoFit/>
          </a:bodyPr>
          <a:lstStyle/>
          <a:p>
            <a:pPr algn="ctr">
              <a:lnSpc>
                <a:spcPts val="6630"/>
              </a:lnSpc>
            </a:pPr>
            <a:r>
              <a:rPr lang="en-US" sz="4736">
                <a:solidFill>
                  <a:srgbClr val="FFFFFF"/>
                </a:solidFill>
                <a:latin typeface="Agrandir Grand Heavy"/>
                <a:ea typeface="Agrandir Grand Heavy"/>
                <a:cs typeface="Agrandir Grand Heavy"/>
                <a:sym typeface="Agrandir Grand Heavy"/>
              </a:rPr>
              <a:t>PENDAHULUAN </a:t>
            </a:r>
          </a:p>
        </p:txBody>
      </p:sp>
      <p:sp>
        <p:nvSpPr>
          <p:cNvPr name="TextBox 5" id="5"/>
          <p:cNvSpPr txBox="true"/>
          <p:nvPr/>
        </p:nvSpPr>
        <p:spPr>
          <a:xfrm rot="0">
            <a:off x="1820060" y="2472397"/>
            <a:ext cx="14647880" cy="7589185"/>
          </a:xfrm>
          <a:prstGeom prst="rect">
            <a:avLst/>
          </a:prstGeom>
        </p:spPr>
        <p:txBody>
          <a:bodyPr anchor="t" rtlCol="false" tIns="0" lIns="0" bIns="0" rIns="0">
            <a:spAutoFit/>
          </a:bodyPr>
          <a:lstStyle/>
          <a:p>
            <a:pPr algn="ctr">
              <a:lnSpc>
                <a:spcPts val="3798"/>
              </a:lnSpc>
            </a:pPr>
            <a:r>
              <a:rPr lang="en-US" sz="2713">
                <a:solidFill>
                  <a:srgbClr val="FFFFFF"/>
                </a:solidFill>
                <a:latin typeface="Garet"/>
                <a:ea typeface="Garet"/>
                <a:cs typeface="Garet"/>
                <a:sym typeface="Garet"/>
              </a:rPr>
              <a:t>JKT48 adalah grup idola wanita dari Indonesia yang didirikan pada tahun 2011 sebagai sister group pertama dari AKB48 di luar Jepang oleh produser Yasushi Akimoto. Mengusung konsep "idols you can meet", JKT48 memungkinkan penggemar bertemu langsung dengan anggota grup melalui pertunjukan teater reguler dan berbagai acara khusus.  Grup ini sering mengadakan konser langsung dan acara jumpa dengan penggemar yang memungkinkan interaksi langsung antara idol dan penggemar. </a:t>
            </a:r>
          </a:p>
          <a:p>
            <a:pPr algn="ctr">
              <a:lnSpc>
                <a:spcPts val="3798"/>
              </a:lnSpc>
            </a:pPr>
            <a:r>
              <a:rPr lang="en-US" sz="2713">
                <a:solidFill>
                  <a:srgbClr val="FFFFFF"/>
                </a:solidFill>
                <a:latin typeface="Garet"/>
                <a:ea typeface="Garet"/>
                <a:cs typeface="Garet"/>
                <a:sym typeface="Garet"/>
              </a:rPr>
              <a:t>Selain itu, JKT48 juga aktif di berbagai platform media sosial seperti, Instagram, X dan Youtube. Aktivitas media sosial ini memungkinkan JKT48 untuk berkomunikasi dan berinteraksi langsung dengan para penggemarnya. Popularitas JKT48 di media sosial menjadi salah satu grup dengan popularitas tertinggi di Indonesia dengan tingkat interaksi yang tinggi di setiap unggahan media sosial mereka. JKT48, sebagai salah satu grup idola yang terkenal di Indonesia, memiliki basis penggemar yang luas dan aktif bahkan tidak pandang gender baik laki-laki maupun perempuan di berbagai platform media sosial.</a:t>
            </a:r>
          </a:p>
          <a:p>
            <a:pPr algn="ctr">
              <a:lnSpc>
                <a:spcPts val="3798"/>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748619" y="-510999"/>
            <a:ext cx="4084470" cy="8229600"/>
          </a:xfrm>
          <a:custGeom>
            <a:avLst/>
            <a:gdLst/>
            <a:ahLst/>
            <a:cxnLst/>
            <a:rect r="r" b="b" t="t" l="l"/>
            <a:pathLst>
              <a:path h="8229600" w="4084470">
                <a:moveTo>
                  <a:pt x="0" y="0"/>
                </a:moveTo>
                <a:lnTo>
                  <a:pt x="4084470" y="0"/>
                </a:lnTo>
                <a:lnTo>
                  <a:pt x="408447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4277970" y="6734770"/>
            <a:ext cx="6802775" cy="8229600"/>
          </a:xfrm>
          <a:custGeom>
            <a:avLst/>
            <a:gdLst/>
            <a:ahLst/>
            <a:cxnLst/>
            <a:rect r="r" b="b" t="t" l="l"/>
            <a:pathLst>
              <a:path h="8229600" w="6802775">
                <a:moveTo>
                  <a:pt x="0" y="0"/>
                </a:moveTo>
                <a:lnTo>
                  <a:pt x="6802775" y="0"/>
                </a:lnTo>
                <a:lnTo>
                  <a:pt x="6802775" y="8229600"/>
                </a:lnTo>
                <a:lnTo>
                  <a:pt x="0" y="8229600"/>
                </a:lnTo>
                <a:lnTo>
                  <a:pt x="0" y="0"/>
                </a:lnTo>
                <a:close/>
              </a:path>
            </a:pathLst>
          </a:custGeom>
          <a:blipFill>
            <a:blip r:embed="rId3"/>
            <a:stretch>
              <a:fillRect l="0" t="0" r="0" b="0"/>
            </a:stretch>
          </a:blipFill>
        </p:spPr>
      </p:sp>
      <p:sp>
        <p:nvSpPr>
          <p:cNvPr name="TextBox 4" id="4"/>
          <p:cNvSpPr txBox="true"/>
          <p:nvPr/>
        </p:nvSpPr>
        <p:spPr>
          <a:xfrm rot="0">
            <a:off x="2335851" y="3813343"/>
            <a:ext cx="14647880" cy="3059730"/>
          </a:xfrm>
          <a:prstGeom prst="rect">
            <a:avLst/>
          </a:prstGeom>
        </p:spPr>
        <p:txBody>
          <a:bodyPr anchor="t" rtlCol="false" tIns="0" lIns="0" bIns="0" rIns="0">
            <a:spAutoFit/>
          </a:bodyPr>
          <a:lstStyle/>
          <a:p>
            <a:pPr algn="ctr">
              <a:lnSpc>
                <a:spcPts val="4078"/>
              </a:lnSpc>
            </a:pPr>
            <a:r>
              <a:rPr lang="en-US" sz="2913">
                <a:solidFill>
                  <a:srgbClr val="FFFFFF"/>
                </a:solidFill>
                <a:latin typeface="Garet"/>
                <a:ea typeface="Garet"/>
                <a:cs typeface="Garet"/>
                <a:sym typeface="Garet"/>
              </a:rPr>
              <a:t>Penelitian ini bertujuan untuk membandingkan analisis sentimen pengguna terhadap grup idola JKT48 di berbagai platform media sosial, khususnya di platform X. Melalui analisis sentimen ini, diharapkan dapat diketahui bagaimana persepsi dan reaksi pengguna terhadap JKT48, serta platform mana yang cenderung memberikan sentimen positif, negatif atau netral.</a:t>
            </a:r>
          </a:p>
          <a:p>
            <a:pPr algn="ctr">
              <a:lnSpc>
                <a:spcPts val="407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62500" r="0" b="0"/>
            <a:stretch>
              <a:fillRect/>
            </a:stretch>
          </p:blipFill>
          <p:spPr>
            <a:xfrm flipH="false" flipV="false">
              <a:off x="0" y="0"/>
              <a:ext cx="24384000" cy="13716000"/>
            </a:xfrm>
            <a:prstGeom prst="rect">
              <a:avLst/>
            </a:prstGeom>
          </p:spPr>
        </p:pic>
      </p:grpSp>
      <p:sp>
        <p:nvSpPr>
          <p:cNvPr name="TextBox 4" id="4"/>
          <p:cNvSpPr txBox="true"/>
          <p:nvPr/>
        </p:nvSpPr>
        <p:spPr>
          <a:xfrm rot="0">
            <a:off x="3338773" y="3933825"/>
            <a:ext cx="11610454" cy="1209675"/>
          </a:xfrm>
          <a:prstGeom prst="rect">
            <a:avLst/>
          </a:prstGeom>
        </p:spPr>
        <p:txBody>
          <a:bodyPr anchor="t" rtlCol="false" tIns="0" lIns="0" bIns="0" rIns="0">
            <a:spAutoFit/>
          </a:bodyPr>
          <a:lstStyle/>
          <a:p>
            <a:pPr algn="ctr">
              <a:lnSpc>
                <a:spcPts val="8400"/>
              </a:lnSpc>
            </a:pPr>
            <a:r>
              <a:rPr lang="en-US" sz="6000">
                <a:solidFill>
                  <a:srgbClr val="FFFFFF"/>
                </a:solidFill>
                <a:latin typeface="Agrandir Grand Heavy"/>
                <a:ea typeface="Agrandir Grand Heavy"/>
                <a:cs typeface="Agrandir Grand Heavy"/>
                <a:sym typeface="Agrandir Grand Heavy"/>
              </a:rPr>
              <a:t>Identifikasi Masalah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286189" y="6867002"/>
            <a:ext cx="8986167" cy="8229600"/>
          </a:xfrm>
          <a:custGeom>
            <a:avLst/>
            <a:gdLst/>
            <a:ahLst/>
            <a:cxnLst/>
            <a:rect r="r" b="b" t="t" l="l"/>
            <a:pathLst>
              <a:path h="8229600" w="8986167">
                <a:moveTo>
                  <a:pt x="0" y="0"/>
                </a:moveTo>
                <a:lnTo>
                  <a:pt x="8986167" y="0"/>
                </a:lnTo>
                <a:lnTo>
                  <a:pt x="8986167" y="8229600"/>
                </a:lnTo>
                <a:lnTo>
                  <a:pt x="0" y="8229600"/>
                </a:lnTo>
                <a:lnTo>
                  <a:pt x="0" y="0"/>
                </a:lnTo>
                <a:close/>
              </a:path>
            </a:pathLst>
          </a:custGeom>
          <a:blipFill>
            <a:blip r:embed="rId2"/>
            <a:stretch>
              <a:fillRect l="0" t="0" r="0" b="0"/>
            </a:stretch>
          </a:blipFill>
        </p:spPr>
      </p:sp>
      <p:sp>
        <p:nvSpPr>
          <p:cNvPr name="TextBox 3" id="3"/>
          <p:cNvSpPr txBox="true"/>
          <p:nvPr/>
        </p:nvSpPr>
        <p:spPr>
          <a:xfrm rot="0">
            <a:off x="4016552" y="1034418"/>
            <a:ext cx="10254897" cy="946505"/>
          </a:xfrm>
          <a:prstGeom prst="rect">
            <a:avLst/>
          </a:prstGeom>
        </p:spPr>
        <p:txBody>
          <a:bodyPr anchor="t" rtlCol="false" tIns="0" lIns="0" bIns="0" rIns="0">
            <a:spAutoFit/>
          </a:bodyPr>
          <a:lstStyle/>
          <a:p>
            <a:pPr algn="l">
              <a:lnSpc>
                <a:spcPts val="6630"/>
              </a:lnSpc>
            </a:pPr>
            <a:r>
              <a:rPr lang="en-US" sz="4736">
                <a:solidFill>
                  <a:srgbClr val="FFFFFF"/>
                </a:solidFill>
                <a:latin typeface="Agrandir Grand Heavy"/>
                <a:ea typeface="Agrandir Grand Heavy"/>
                <a:cs typeface="Agrandir Grand Heavy"/>
                <a:sym typeface="Agrandir Grand Heavy"/>
              </a:rPr>
              <a:t>Identifikasi Masalah</a:t>
            </a:r>
          </a:p>
        </p:txBody>
      </p:sp>
      <p:sp>
        <p:nvSpPr>
          <p:cNvPr name="TextBox 4" id="4"/>
          <p:cNvSpPr txBox="true"/>
          <p:nvPr/>
        </p:nvSpPr>
        <p:spPr>
          <a:xfrm rot="0">
            <a:off x="0" y="3909171"/>
            <a:ext cx="18288000" cy="2957831"/>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Montserrat Classic"/>
                <a:ea typeface="Montserrat Classic"/>
                <a:cs typeface="Montserrat Classic"/>
                <a:sym typeface="Montserrat Classic"/>
              </a:rPr>
              <a:t>Identifikasi masalah  mencakup bagaimana sentimen akan dikategorikan dan faktor-faktor yang mempengaruhi sentimen seperti event tertentu, perubahan anggota, atau kontroversi. Dampak sentimen terhadap popularitas JKT48 dan perbandingannya dengan grup idola lain juga menjadi perhatian. Penelitian ini bertujuan untuk memberikan wawasan mendalam tentang bagaimana sentimen pengguna dapat mempengaruhi strategi manajemen JKT48 serta pengambilan keputusan terkait promosi di media sosial.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62500" r="0" b="0"/>
            <a:stretch>
              <a:fillRect/>
            </a:stretch>
          </p:blipFill>
          <p:spPr>
            <a:xfrm flipH="false" flipV="false">
              <a:off x="0" y="0"/>
              <a:ext cx="24384000" cy="13716000"/>
            </a:xfrm>
            <a:prstGeom prst="rect">
              <a:avLst/>
            </a:prstGeom>
          </p:spPr>
        </p:pic>
      </p:grpSp>
      <p:sp>
        <p:nvSpPr>
          <p:cNvPr name="TextBox 4" id="4"/>
          <p:cNvSpPr txBox="true"/>
          <p:nvPr/>
        </p:nvSpPr>
        <p:spPr>
          <a:xfrm rot="0">
            <a:off x="4028115" y="4391025"/>
            <a:ext cx="10231770" cy="1209675"/>
          </a:xfrm>
          <a:prstGeom prst="rect">
            <a:avLst/>
          </a:prstGeom>
        </p:spPr>
        <p:txBody>
          <a:bodyPr anchor="t" rtlCol="false" tIns="0" lIns="0" bIns="0" rIns="0">
            <a:spAutoFit/>
          </a:bodyPr>
          <a:lstStyle/>
          <a:p>
            <a:pPr algn="ctr">
              <a:lnSpc>
                <a:spcPts val="8400"/>
              </a:lnSpc>
            </a:pPr>
            <a:r>
              <a:rPr lang="en-US" sz="6000">
                <a:solidFill>
                  <a:srgbClr val="FFFFFF"/>
                </a:solidFill>
                <a:latin typeface="Agrandir Grand Heavy"/>
                <a:ea typeface="Agrandir Grand Heavy"/>
                <a:cs typeface="Agrandir Grand Heavy"/>
                <a:sym typeface="Agrandir Grand Heavy"/>
              </a:rPr>
              <a:t>Metode Penelitian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Freeform 3" id="3"/>
          <p:cNvSpPr/>
          <p:nvPr/>
        </p:nvSpPr>
        <p:spPr>
          <a:xfrm flipH="false" flipV="false" rot="0">
            <a:off x="160014" y="8444292"/>
            <a:ext cx="1737372" cy="1737372"/>
          </a:xfrm>
          <a:custGeom>
            <a:avLst/>
            <a:gdLst/>
            <a:ahLst/>
            <a:cxnLst/>
            <a:rect r="r" b="b" t="t" l="l"/>
            <a:pathLst>
              <a:path h="1737372" w="1737372">
                <a:moveTo>
                  <a:pt x="0" y="0"/>
                </a:moveTo>
                <a:lnTo>
                  <a:pt x="1737372" y="0"/>
                </a:lnTo>
                <a:lnTo>
                  <a:pt x="1737372" y="1737372"/>
                </a:lnTo>
                <a:lnTo>
                  <a:pt x="0" y="1737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04089" y="4586977"/>
            <a:ext cx="16879821" cy="5367375"/>
          </a:xfrm>
          <a:custGeom>
            <a:avLst/>
            <a:gdLst/>
            <a:ahLst/>
            <a:cxnLst/>
            <a:rect r="r" b="b" t="t" l="l"/>
            <a:pathLst>
              <a:path h="5367375" w="16879821">
                <a:moveTo>
                  <a:pt x="0" y="0"/>
                </a:moveTo>
                <a:lnTo>
                  <a:pt x="16879822" y="0"/>
                </a:lnTo>
                <a:lnTo>
                  <a:pt x="16879822" y="5367375"/>
                </a:lnTo>
                <a:lnTo>
                  <a:pt x="0" y="5367375"/>
                </a:lnTo>
                <a:lnTo>
                  <a:pt x="0" y="0"/>
                </a:lnTo>
                <a:close/>
              </a:path>
            </a:pathLst>
          </a:custGeom>
          <a:blipFill>
            <a:blip r:embed="rId4"/>
            <a:stretch>
              <a:fillRect l="0" t="0" r="0" b="0"/>
            </a:stretch>
          </a:blipFill>
        </p:spPr>
      </p:sp>
      <p:sp>
        <p:nvSpPr>
          <p:cNvPr name="TextBox 5" id="5"/>
          <p:cNvSpPr txBox="true"/>
          <p:nvPr/>
        </p:nvSpPr>
        <p:spPr>
          <a:xfrm rot="0">
            <a:off x="2550267" y="1104900"/>
            <a:ext cx="13187466" cy="694910"/>
          </a:xfrm>
          <a:prstGeom prst="rect">
            <a:avLst/>
          </a:prstGeom>
        </p:spPr>
        <p:txBody>
          <a:bodyPr anchor="t" rtlCol="false" tIns="0" lIns="0" bIns="0" rIns="0">
            <a:spAutoFit/>
          </a:bodyPr>
          <a:lstStyle/>
          <a:p>
            <a:pPr algn="ctr">
              <a:lnSpc>
                <a:spcPts val="5233"/>
              </a:lnSpc>
            </a:pPr>
            <a:r>
              <a:rPr lang="en-US" sz="5233" spc="-52">
                <a:solidFill>
                  <a:srgbClr val="000000"/>
                </a:solidFill>
                <a:latin typeface="Montserrat Classic Bold"/>
                <a:ea typeface="Montserrat Classic Bold"/>
                <a:cs typeface="Montserrat Classic Bold"/>
                <a:sym typeface="Montserrat Classic Bold"/>
              </a:rPr>
              <a:t>Teknik Pengumpulan Data</a:t>
            </a:r>
            <a:r>
              <a:rPr lang="en-US" sz="5233" spc="-52">
                <a:solidFill>
                  <a:srgbClr val="000000"/>
                </a:solidFill>
                <a:latin typeface="Montserrat Classic Bold"/>
                <a:ea typeface="Montserrat Classic Bold"/>
                <a:cs typeface="Montserrat Classic Bold"/>
                <a:sym typeface="Montserrat Classic Bold"/>
              </a:rPr>
              <a:t> dari X</a:t>
            </a:r>
          </a:p>
        </p:txBody>
      </p:sp>
      <p:sp>
        <p:nvSpPr>
          <p:cNvPr name="TextBox 6" id="6"/>
          <p:cNvSpPr txBox="true"/>
          <p:nvPr/>
        </p:nvSpPr>
        <p:spPr>
          <a:xfrm rot="0">
            <a:off x="1769720" y="2261735"/>
            <a:ext cx="15397781" cy="2076764"/>
          </a:xfrm>
          <a:prstGeom prst="rect">
            <a:avLst/>
          </a:prstGeom>
        </p:spPr>
        <p:txBody>
          <a:bodyPr anchor="t" rtlCol="false" tIns="0" lIns="0" bIns="0" rIns="0">
            <a:spAutoFit/>
          </a:bodyPr>
          <a:lstStyle/>
          <a:p>
            <a:pPr algn="ctr">
              <a:lnSpc>
                <a:spcPts val="4182"/>
              </a:lnSpc>
            </a:pPr>
            <a:r>
              <a:rPr lang="en-US" sz="2987">
                <a:solidFill>
                  <a:srgbClr val="000000"/>
                </a:solidFill>
                <a:latin typeface="Montserrat Classic"/>
                <a:ea typeface="Montserrat Classic"/>
                <a:cs typeface="Montserrat Classic"/>
                <a:sym typeface="Montserrat Classic"/>
              </a:rPr>
              <a:t>Data dikumpulkan dari platform X menggunakan API X untuk mengunduh tweet yang menyebutkan JKT48 dalam periode tertentu. Kata kunci seperti ‘‘JKT48‘‘, ‘‘Member‘‘, dan ‘‘teater JKT48‘‘ digunakan untuk memastikan relevansi data. Data disimpan dalam bentuk DataFrame menggunakan pustaka pandas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DAGHpeX3koI</dc:identifier>
  <dcterms:modified xsi:type="dcterms:W3CDTF">2011-08-01T06:04:30Z</dcterms:modified>
  <cp:revision>1</cp:revision>
  <dc:title>Analisis Sentimen Pengguna Terhadap Grup Idola JKT48 di Platform Media Sosial X</dc:title>
</cp:coreProperties>
</file>